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Lst>
  <p:sldSz cx="9144000" cy="6858000" type="screen4x3"/>
  <p:notesSz cx="6662738"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0"/>
          <p:cNvSpPr>
            <a:spLocks noChangeArrowheads="1"/>
          </p:cNvSpPr>
          <p:nvPr/>
        </p:nvSpPr>
        <p:spPr bwMode="auto">
          <a:xfrm>
            <a:off x="-1905000" y="2286000"/>
            <a:ext cx="7772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fontAlgn="base">
              <a:spcBef>
                <a:spcPct val="0"/>
              </a:spcBef>
              <a:spcAft>
                <a:spcPct val="0"/>
              </a:spcAft>
            </a:pPr>
            <a:endParaRPr lang="en-US" sz="3200" b="1" dirty="0" smtClean="0">
              <a:solidFill>
                <a:srgbClr val="330066"/>
              </a:solidFill>
            </a:endParaRPr>
          </a:p>
        </p:txBody>
      </p:sp>
      <p:sp>
        <p:nvSpPr>
          <p:cNvPr id="5" name="Rectangle 51"/>
          <p:cNvSpPr>
            <a:spLocks noChangeArrowheads="1"/>
          </p:cNvSpPr>
          <p:nvPr/>
        </p:nvSpPr>
        <p:spPr bwMode="auto">
          <a:xfrm>
            <a:off x="-1219200" y="3886200"/>
            <a:ext cx="6400800" cy="175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fontAlgn="base">
              <a:spcBef>
                <a:spcPct val="20000"/>
              </a:spcBef>
              <a:spcAft>
                <a:spcPct val="0"/>
              </a:spcAft>
              <a:buClr>
                <a:srgbClr val="CC0066"/>
              </a:buClr>
              <a:buSzPct val="100000"/>
              <a:buFont typeface="Wingdings" pitchFamily="2" charset="2"/>
              <a:buNone/>
            </a:pPr>
            <a:endParaRPr lang="en-US" sz="2400" dirty="0" smtClean="0">
              <a:solidFill>
                <a:srgbClr val="CC0066"/>
              </a:solidFill>
            </a:endParaRPr>
          </a:p>
        </p:txBody>
      </p:sp>
      <p:pic>
        <p:nvPicPr>
          <p:cNvPr id="6" name="Picture 56"/>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6002338"/>
            <a:ext cx="9144000" cy="855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150" name="Rectangle 54"/>
          <p:cNvSpPr>
            <a:spLocks noGrp="1" noChangeArrowheads="1"/>
          </p:cNvSpPr>
          <p:nvPr>
            <p:ph type="ctrTitle"/>
          </p:nvPr>
        </p:nvSpPr>
        <p:spPr>
          <a:xfrm>
            <a:off x="914400" y="549275"/>
            <a:ext cx="7391400" cy="2346325"/>
          </a:xfrm>
        </p:spPr>
        <p:txBody>
          <a:bodyPr anchor="b"/>
          <a:lstStyle>
            <a:lvl1pPr>
              <a:defRPr>
                <a:solidFill>
                  <a:schemeClr val="tx1"/>
                </a:solidFill>
              </a:defRPr>
            </a:lvl1pPr>
          </a:lstStyle>
          <a:p>
            <a:r>
              <a:rPr lang="en-GB"/>
              <a:t>Click to edit Master title style</a:t>
            </a:r>
          </a:p>
        </p:txBody>
      </p:sp>
      <p:sp>
        <p:nvSpPr>
          <p:cNvPr id="4151" name="Rectangle 55"/>
          <p:cNvSpPr>
            <a:spLocks noGrp="1" noChangeArrowheads="1"/>
          </p:cNvSpPr>
          <p:nvPr>
            <p:ph type="subTitle" idx="1"/>
          </p:nvPr>
        </p:nvSpPr>
        <p:spPr>
          <a:xfrm>
            <a:off x="914400" y="3048000"/>
            <a:ext cx="7391400" cy="2757488"/>
          </a:xfrm>
        </p:spPr>
        <p:txBody>
          <a:bodyPr anchor="t"/>
          <a:lstStyle>
            <a:lvl1pPr marL="0" indent="0" algn="ctr">
              <a:buFont typeface="Wingdings" pitchFamily="2" charset="2"/>
              <a:buNone/>
              <a:defRPr sz="2400">
                <a:solidFill>
                  <a:schemeClr val="hlink"/>
                </a:solidFill>
              </a:defRPr>
            </a:lvl1pPr>
          </a:lstStyle>
          <a:p>
            <a:r>
              <a:rPr lang="en-GB"/>
              <a:t>Click to edit Master subtitle style</a:t>
            </a:r>
          </a:p>
        </p:txBody>
      </p:sp>
    </p:spTree>
    <p:extLst>
      <p:ext uri="{BB962C8B-B14F-4D97-AF65-F5344CB8AC3E}">
        <p14:creationId xmlns:p14="http://schemas.microsoft.com/office/powerpoint/2010/main" xmlns="" val="577499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2"/>
          <p:cNvSpPr>
            <a:spLocks noGrp="1" noChangeArrowheads="1"/>
          </p:cNvSpPr>
          <p:nvPr>
            <p:ph type="dt" sz="half" idx="10"/>
          </p:nvPr>
        </p:nvSpPr>
        <p:spPr>
          <a:ln/>
        </p:spPr>
        <p:txBody>
          <a:bodyPr/>
          <a:lstStyle>
            <a:lvl1pPr>
              <a:defRPr/>
            </a:lvl1pPr>
          </a:lstStyle>
          <a:p>
            <a:pPr>
              <a:defRPr/>
            </a:pPr>
            <a:endParaRPr lang="en-US" dirty="0">
              <a:solidFill>
                <a:srgbClr val="330066"/>
              </a:solidFill>
            </a:endParaRPr>
          </a:p>
        </p:txBody>
      </p:sp>
      <p:sp>
        <p:nvSpPr>
          <p:cNvPr id="5" name="Rectangle 33"/>
          <p:cNvSpPr>
            <a:spLocks noGrp="1" noChangeArrowheads="1"/>
          </p:cNvSpPr>
          <p:nvPr>
            <p:ph type="ftr" sz="quarter" idx="11"/>
          </p:nvPr>
        </p:nvSpPr>
        <p:spPr>
          <a:ln/>
        </p:spPr>
        <p:txBody>
          <a:bodyPr/>
          <a:lstStyle>
            <a:lvl1pPr>
              <a:defRPr/>
            </a:lvl1pPr>
          </a:lstStyle>
          <a:p>
            <a:pPr>
              <a:defRPr/>
            </a:pPr>
            <a:endParaRPr lang="en-US" dirty="0">
              <a:solidFill>
                <a:srgbClr val="330066"/>
              </a:solidFill>
            </a:endParaRPr>
          </a:p>
        </p:txBody>
      </p:sp>
      <p:sp>
        <p:nvSpPr>
          <p:cNvPr id="6" name="Rectangle 34"/>
          <p:cNvSpPr>
            <a:spLocks noGrp="1" noChangeArrowheads="1"/>
          </p:cNvSpPr>
          <p:nvPr>
            <p:ph type="sldNum" sz="quarter" idx="12"/>
          </p:nvPr>
        </p:nvSpPr>
        <p:spPr>
          <a:ln/>
        </p:spPr>
        <p:txBody>
          <a:bodyPr/>
          <a:lstStyle>
            <a:lvl1pPr>
              <a:defRPr/>
            </a:lvl1pPr>
          </a:lstStyle>
          <a:p>
            <a:pPr>
              <a:defRPr/>
            </a:pPr>
            <a:fld id="{3AA5BE2C-35D8-4462-8C89-E84AA8065A9D}" type="slidenum">
              <a:rPr lang="en-GB">
                <a:solidFill>
                  <a:srgbClr val="330066"/>
                </a:solidFill>
              </a:rPr>
              <a:pPr>
                <a:defRPr/>
              </a:pPr>
              <a:t>‹#›</a:t>
            </a:fld>
            <a:endParaRPr lang="en-GB" dirty="0">
              <a:solidFill>
                <a:srgbClr val="330066"/>
              </a:solidFill>
            </a:endParaRPr>
          </a:p>
        </p:txBody>
      </p:sp>
    </p:spTree>
    <p:extLst>
      <p:ext uri="{BB962C8B-B14F-4D97-AF65-F5344CB8AC3E}">
        <p14:creationId xmlns:p14="http://schemas.microsoft.com/office/powerpoint/2010/main" xmlns="" val="819853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3048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762000" y="3048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2"/>
          <p:cNvSpPr>
            <a:spLocks noGrp="1" noChangeArrowheads="1"/>
          </p:cNvSpPr>
          <p:nvPr>
            <p:ph type="dt" sz="half" idx="10"/>
          </p:nvPr>
        </p:nvSpPr>
        <p:spPr>
          <a:ln/>
        </p:spPr>
        <p:txBody>
          <a:bodyPr/>
          <a:lstStyle>
            <a:lvl1pPr>
              <a:defRPr/>
            </a:lvl1pPr>
          </a:lstStyle>
          <a:p>
            <a:pPr>
              <a:defRPr/>
            </a:pPr>
            <a:endParaRPr lang="en-US" dirty="0">
              <a:solidFill>
                <a:srgbClr val="330066"/>
              </a:solidFill>
            </a:endParaRPr>
          </a:p>
        </p:txBody>
      </p:sp>
      <p:sp>
        <p:nvSpPr>
          <p:cNvPr id="5" name="Rectangle 33"/>
          <p:cNvSpPr>
            <a:spLocks noGrp="1" noChangeArrowheads="1"/>
          </p:cNvSpPr>
          <p:nvPr>
            <p:ph type="ftr" sz="quarter" idx="11"/>
          </p:nvPr>
        </p:nvSpPr>
        <p:spPr>
          <a:ln/>
        </p:spPr>
        <p:txBody>
          <a:bodyPr/>
          <a:lstStyle>
            <a:lvl1pPr>
              <a:defRPr/>
            </a:lvl1pPr>
          </a:lstStyle>
          <a:p>
            <a:pPr>
              <a:defRPr/>
            </a:pPr>
            <a:endParaRPr lang="en-US" dirty="0">
              <a:solidFill>
                <a:srgbClr val="330066"/>
              </a:solidFill>
            </a:endParaRPr>
          </a:p>
        </p:txBody>
      </p:sp>
      <p:sp>
        <p:nvSpPr>
          <p:cNvPr id="6" name="Rectangle 34"/>
          <p:cNvSpPr>
            <a:spLocks noGrp="1" noChangeArrowheads="1"/>
          </p:cNvSpPr>
          <p:nvPr>
            <p:ph type="sldNum" sz="quarter" idx="12"/>
          </p:nvPr>
        </p:nvSpPr>
        <p:spPr>
          <a:ln/>
        </p:spPr>
        <p:txBody>
          <a:bodyPr/>
          <a:lstStyle>
            <a:lvl1pPr>
              <a:defRPr/>
            </a:lvl1pPr>
          </a:lstStyle>
          <a:p>
            <a:pPr>
              <a:defRPr/>
            </a:pPr>
            <a:fld id="{CEC16D36-A030-470C-9ACC-F02DC6745633}" type="slidenum">
              <a:rPr lang="en-GB">
                <a:solidFill>
                  <a:srgbClr val="330066"/>
                </a:solidFill>
              </a:rPr>
              <a:pPr>
                <a:defRPr/>
              </a:pPr>
              <a:t>‹#›</a:t>
            </a:fld>
            <a:endParaRPr lang="en-GB" dirty="0">
              <a:solidFill>
                <a:srgbClr val="330066"/>
              </a:solidFill>
            </a:endParaRPr>
          </a:p>
        </p:txBody>
      </p:sp>
    </p:spTree>
    <p:extLst>
      <p:ext uri="{BB962C8B-B14F-4D97-AF65-F5344CB8AC3E}">
        <p14:creationId xmlns:p14="http://schemas.microsoft.com/office/powerpoint/2010/main" xmlns="" val="765438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2"/>
          <p:cNvSpPr>
            <a:spLocks noGrp="1" noChangeArrowheads="1"/>
          </p:cNvSpPr>
          <p:nvPr>
            <p:ph type="dt" sz="half" idx="10"/>
          </p:nvPr>
        </p:nvSpPr>
        <p:spPr>
          <a:ln/>
        </p:spPr>
        <p:txBody>
          <a:bodyPr/>
          <a:lstStyle>
            <a:lvl1pPr>
              <a:defRPr/>
            </a:lvl1pPr>
          </a:lstStyle>
          <a:p>
            <a:pPr>
              <a:defRPr/>
            </a:pPr>
            <a:endParaRPr lang="en-US" dirty="0">
              <a:solidFill>
                <a:srgbClr val="330066"/>
              </a:solidFill>
            </a:endParaRPr>
          </a:p>
        </p:txBody>
      </p:sp>
      <p:sp>
        <p:nvSpPr>
          <p:cNvPr id="5" name="Rectangle 33"/>
          <p:cNvSpPr>
            <a:spLocks noGrp="1" noChangeArrowheads="1"/>
          </p:cNvSpPr>
          <p:nvPr>
            <p:ph type="ftr" sz="quarter" idx="11"/>
          </p:nvPr>
        </p:nvSpPr>
        <p:spPr>
          <a:ln/>
        </p:spPr>
        <p:txBody>
          <a:bodyPr/>
          <a:lstStyle>
            <a:lvl1pPr>
              <a:defRPr/>
            </a:lvl1pPr>
          </a:lstStyle>
          <a:p>
            <a:pPr>
              <a:defRPr/>
            </a:pPr>
            <a:endParaRPr lang="en-US" dirty="0">
              <a:solidFill>
                <a:srgbClr val="330066"/>
              </a:solidFill>
            </a:endParaRPr>
          </a:p>
        </p:txBody>
      </p:sp>
      <p:sp>
        <p:nvSpPr>
          <p:cNvPr id="6" name="Rectangle 34"/>
          <p:cNvSpPr>
            <a:spLocks noGrp="1" noChangeArrowheads="1"/>
          </p:cNvSpPr>
          <p:nvPr>
            <p:ph type="sldNum" sz="quarter" idx="12"/>
          </p:nvPr>
        </p:nvSpPr>
        <p:spPr>
          <a:ln/>
        </p:spPr>
        <p:txBody>
          <a:bodyPr/>
          <a:lstStyle>
            <a:lvl1pPr>
              <a:defRPr/>
            </a:lvl1pPr>
          </a:lstStyle>
          <a:p>
            <a:pPr>
              <a:defRPr/>
            </a:pPr>
            <a:fld id="{A35FB1D0-F472-48B4-97A9-94D6A21A3497}" type="slidenum">
              <a:rPr lang="en-GB">
                <a:solidFill>
                  <a:srgbClr val="330066"/>
                </a:solidFill>
              </a:rPr>
              <a:pPr>
                <a:defRPr/>
              </a:pPr>
              <a:t>‹#›</a:t>
            </a:fld>
            <a:endParaRPr lang="en-GB" dirty="0">
              <a:solidFill>
                <a:srgbClr val="330066"/>
              </a:solidFill>
            </a:endParaRPr>
          </a:p>
        </p:txBody>
      </p:sp>
    </p:spTree>
    <p:extLst>
      <p:ext uri="{BB962C8B-B14F-4D97-AF65-F5344CB8AC3E}">
        <p14:creationId xmlns:p14="http://schemas.microsoft.com/office/powerpoint/2010/main" xmlns="" val="4255416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2"/>
          <p:cNvSpPr>
            <a:spLocks noGrp="1" noChangeArrowheads="1"/>
          </p:cNvSpPr>
          <p:nvPr>
            <p:ph type="dt" sz="half" idx="10"/>
          </p:nvPr>
        </p:nvSpPr>
        <p:spPr>
          <a:ln/>
        </p:spPr>
        <p:txBody>
          <a:bodyPr/>
          <a:lstStyle>
            <a:lvl1pPr>
              <a:defRPr/>
            </a:lvl1pPr>
          </a:lstStyle>
          <a:p>
            <a:pPr>
              <a:defRPr/>
            </a:pPr>
            <a:endParaRPr lang="en-US" dirty="0">
              <a:solidFill>
                <a:srgbClr val="330066"/>
              </a:solidFill>
            </a:endParaRPr>
          </a:p>
        </p:txBody>
      </p:sp>
      <p:sp>
        <p:nvSpPr>
          <p:cNvPr id="5" name="Rectangle 33"/>
          <p:cNvSpPr>
            <a:spLocks noGrp="1" noChangeArrowheads="1"/>
          </p:cNvSpPr>
          <p:nvPr>
            <p:ph type="ftr" sz="quarter" idx="11"/>
          </p:nvPr>
        </p:nvSpPr>
        <p:spPr>
          <a:ln/>
        </p:spPr>
        <p:txBody>
          <a:bodyPr/>
          <a:lstStyle>
            <a:lvl1pPr>
              <a:defRPr/>
            </a:lvl1pPr>
          </a:lstStyle>
          <a:p>
            <a:pPr>
              <a:defRPr/>
            </a:pPr>
            <a:endParaRPr lang="en-US" dirty="0">
              <a:solidFill>
                <a:srgbClr val="330066"/>
              </a:solidFill>
            </a:endParaRPr>
          </a:p>
        </p:txBody>
      </p:sp>
      <p:sp>
        <p:nvSpPr>
          <p:cNvPr id="6" name="Rectangle 34"/>
          <p:cNvSpPr>
            <a:spLocks noGrp="1" noChangeArrowheads="1"/>
          </p:cNvSpPr>
          <p:nvPr>
            <p:ph type="sldNum" sz="quarter" idx="12"/>
          </p:nvPr>
        </p:nvSpPr>
        <p:spPr>
          <a:ln/>
        </p:spPr>
        <p:txBody>
          <a:bodyPr/>
          <a:lstStyle>
            <a:lvl1pPr>
              <a:defRPr/>
            </a:lvl1pPr>
          </a:lstStyle>
          <a:p>
            <a:pPr>
              <a:defRPr/>
            </a:pPr>
            <a:fld id="{086D7A9F-B6E7-42E0-A52E-9110BBEC529E}" type="slidenum">
              <a:rPr lang="en-GB">
                <a:solidFill>
                  <a:srgbClr val="330066"/>
                </a:solidFill>
              </a:rPr>
              <a:pPr>
                <a:defRPr/>
              </a:pPr>
              <a:t>‹#›</a:t>
            </a:fld>
            <a:endParaRPr lang="en-GB" dirty="0">
              <a:solidFill>
                <a:srgbClr val="330066"/>
              </a:solidFill>
            </a:endParaRPr>
          </a:p>
        </p:txBody>
      </p:sp>
    </p:spTree>
    <p:extLst>
      <p:ext uri="{BB962C8B-B14F-4D97-AF65-F5344CB8AC3E}">
        <p14:creationId xmlns:p14="http://schemas.microsoft.com/office/powerpoint/2010/main" xmlns="" val="3932530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762000" y="1524000"/>
            <a:ext cx="38100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24400" y="1524000"/>
            <a:ext cx="38100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2"/>
          <p:cNvSpPr>
            <a:spLocks noGrp="1" noChangeArrowheads="1"/>
          </p:cNvSpPr>
          <p:nvPr>
            <p:ph type="dt" sz="half" idx="10"/>
          </p:nvPr>
        </p:nvSpPr>
        <p:spPr>
          <a:ln/>
        </p:spPr>
        <p:txBody>
          <a:bodyPr/>
          <a:lstStyle>
            <a:lvl1pPr>
              <a:defRPr/>
            </a:lvl1pPr>
          </a:lstStyle>
          <a:p>
            <a:pPr>
              <a:defRPr/>
            </a:pPr>
            <a:endParaRPr lang="en-US" dirty="0">
              <a:solidFill>
                <a:srgbClr val="330066"/>
              </a:solidFill>
            </a:endParaRPr>
          </a:p>
        </p:txBody>
      </p:sp>
      <p:sp>
        <p:nvSpPr>
          <p:cNvPr id="6" name="Rectangle 33"/>
          <p:cNvSpPr>
            <a:spLocks noGrp="1" noChangeArrowheads="1"/>
          </p:cNvSpPr>
          <p:nvPr>
            <p:ph type="ftr" sz="quarter" idx="11"/>
          </p:nvPr>
        </p:nvSpPr>
        <p:spPr>
          <a:ln/>
        </p:spPr>
        <p:txBody>
          <a:bodyPr/>
          <a:lstStyle>
            <a:lvl1pPr>
              <a:defRPr/>
            </a:lvl1pPr>
          </a:lstStyle>
          <a:p>
            <a:pPr>
              <a:defRPr/>
            </a:pPr>
            <a:endParaRPr lang="en-US" dirty="0">
              <a:solidFill>
                <a:srgbClr val="330066"/>
              </a:solidFill>
            </a:endParaRPr>
          </a:p>
        </p:txBody>
      </p:sp>
      <p:sp>
        <p:nvSpPr>
          <p:cNvPr id="7" name="Rectangle 34"/>
          <p:cNvSpPr>
            <a:spLocks noGrp="1" noChangeArrowheads="1"/>
          </p:cNvSpPr>
          <p:nvPr>
            <p:ph type="sldNum" sz="quarter" idx="12"/>
          </p:nvPr>
        </p:nvSpPr>
        <p:spPr>
          <a:ln/>
        </p:spPr>
        <p:txBody>
          <a:bodyPr/>
          <a:lstStyle>
            <a:lvl1pPr>
              <a:defRPr/>
            </a:lvl1pPr>
          </a:lstStyle>
          <a:p>
            <a:pPr>
              <a:defRPr/>
            </a:pPr>
            <a:fld id="{0EC6203F-2896-435E-AF67-E6456D7B653E}" type="slidenum">
              <a:rPr lang="en-GB">
                <a:solidFill>
                  <a:srgbClr val="330066"/>
                </a:solidFill>
              </a:rPr>
              <a:pPr>
                <a:defRPr/>
              </a:pPr>
              <a:t>‹#›</a:t>
            </a:fld>
            <a:endParaRPr lang="en-GB" dirty="0">
              <a:solidFill>
                <a:srgbClr val="330066"/>
              </a:solidFill>
            </a:endParaRPr>
          </a:p>
        </p:txBody>
      </p:sp>
    </p:spTree>
    <p:extLst>
      <p:ext uri="{BB962C8B-B14F-4D97-AF65-F5344CB8AC3E}">
        <p14:creationId xmlns:p14="http://schemas.microsoft.com/office/powerpoint/2010/main" xmlns="" val="4204088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2"/>
          <p:cNvSpPr>
            <a:spLocks noGrp="1" noChangeArrowheads="1"/>
          </p:cNvSpPr>
          <p:nvPr>
            <p:ph type="dt" sz="half" idx="10"/>
          </p:nvPr>
        </p:nvSpPr>
        <p:spPr>
          <a:ln/>
        </p:spPr>
        <p:txBody>
          <a:bodyPr/>
          <a:lstStyle>
            <a:lvl1pPr>
              <a:defRPr/>
            </a:lvl1pPr>
          </a:lstStyle>
          <a:p>
            <a:pPr>
              <a:defRPr/>
            </a:pPr>
            <a:endParaRPr lang="en-US" dirty="0">
              <a:solidFill>
                <a:srgbClr val="330066"/>
              </a:solidFill>
            </a:endParaRPr>
          </a:p>
        </p:txBody>
      </p:sp>
      <p:sp>
        <p:nvSpPr>
          <p:cNvPr id="8" name="Rectangle 33"/>
          <p:cNvSpPr>
            <a:spLocks noGrp="1" noChangeArrowheads="1"/>
          </p:cNvSpPr>
          <p:nvPr>
            <p:ph type="ftr" sz="quarter" idx="11"/>
          </p:nvPr>
        </p:nvSpPr>
        <p:spPr>
          <a:ln/>
        </p:spPr>
        <p:txBody>
          <a:bodyPr/>
          <a:lstStyle>
            <a:lvl1pPr>
              <a:defRPr/>
            </a:lvl1pPr>
          </a:lstStyle>
          <a:p>
            <a:pPr>
              <a:defRPr/>
            </a:pPr>
            <a:endParaRPr lang="en-US" dirty="0">
              <a:solidFill>
                <a:srgbClr val="330066"/>
              </a:solidFill>
            </a:endParaRPr>
          </a:p>
        </p:txBody>
      </p:sp>
      <p:sp>
        <p:nvSpPr>
          <p:cNvPr id="9" name="Rectangle 34"/>
          <p:cNvSpPr>
            <a:spLocks noGrp="1" noChangeArrowheads="1"/>
          </p:cNvSpPr>
          <p:nvPr>
            <p:ph type="sldNum" sz="quarter" idx="12"/>
          </p:nvPr>
        </p:nvSpPr>
        <p:spPr>
          <a:ln/>
        </p:spPr>
        <p:txBody>
          <a:bodyPr/>
          <a:lstStyle>
            <a:lvl1pPr>
              <a:defRPr/>
            </a:lvl1pPr>
          </a:lstStyle>
          <a:p>
            <a:pPr>
              <a:defRPr/>
            </a:pPr>
            <a:fld id="{E91DF737-3B2D-4A6B-874E-8A700BA2B6DF}" type="slidenum">
              <a:rPr lang="en-GB">
                <a:solidFill>
                  <a:srgbClr val="330066"/>
                </a:solidFill>
              </a:rPr>
              <a:pPr>
                <a:defRPr/>
              </a:pPr>
              <a:t>‹#›</a:t>
            </a:fld>
            <a:endParaRPr lang="en-GB" dirty="0">
              <a:solidFill>
                <a:srgbClr val="330066"/>
              </a:solidFill>
            </a:endParaRPr>
          </a:p>
        </p:txBody>
      </p:sp>
    </p:spTree>
    <p:extLst>
      <p:ext uri="{BB962C8B-B14F-4D97-AF65-F5344CB8AC3E}">
        <p14:creationId xmlns:p14="http://schemas.microsoft.com/office/powerpoint/2010/main" xmlns="" val="1885557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2"/>
          <p:cNvSpPr>
            <a:spLocks noGrp="1" noChangeArrowheads="1"/>
          </p:cNvSpPr>
          <p:nvPr>
            <p:ph type="dt" sz="half" idx="10"/>
          </p:nvPr>
        </p:nvSpPr>
        <p:spPr>
          <a:ln/>
        </p:spPr>
        <p:txBody>
          <a:bodyPr/>
          <a:lstStyle>
            <a:lvl1pPr>
              <a:defRPr/>
            </a:lvl1pPr>
          </a:lstStyle>
          <a:p>
            <a:pPr>
              <a:defRPr/>
            </a:pPr>
            <a:endParaRPr lang="en-US" dirty="0">
              <a:solidFill>
                <a:srgbClr val="330066"/>
              </a:solidFill>
            </a:endParaRPr>
          </a:p>
        </p:txBody>
      </p:sp>
      <p:sp>
        <p:nvSpPr>
          <p:cNvPr id="4" name="Rectangle 33"/>
          <p:cNvSpPr>
            <a:spLocks noGrp="1" noChangeArrowheads="1"/>
          </p:cNvSpPr>
          <p:nvPr>
            <p:ph type="ftr" sz="quarter" idx="11"/>
          </p:nvPr>
        </p:nvSpPr>
        <p:spPr>
          <a:ln/>
        </p:spPr>
        <p:txBody>
          <a:bodyPr/>
          <a:lstStyle>
            <a:lvl1pPr>
              <a:defRPr/>
            </a:lvl1pPr>
          </a:lstStyle>
          <a:p>
            <a:pPr>
              <a:defRPr/>
            </a:pPr>
            <a:endParaRPr lang="en-US" dirty="0">
              <a:solidFill>
                <a:srgbClr val="330066"/>
              </a:solidFill>
            </a:endParaRPr>
          </a:p>
        </p:txBody>
      </p:sp>
      <p:sp>
        <p:nvSpPr>
          <p:cNvPr id="5" name="Rectangle 34"/>
          <p:cNvSpPr>
            <a:spLocks noGrp="1" noChangeArrowheads="1"/>
          </p:cNvSpPr>
          <p:nvPr>
            <p:ph type="sldNum" sz="quarter" idx="12"/>
          </p:nvPr>
        </p:nvSpPr>
        <p:spPr>
          <a:ln/>
        </p:spPr>
        <p:txBody>
          <a:bodyPr/>
          <a:lstStyle>
            <a:lvl1pPr>
              <a:defRPr/>
            </a:lvl1pPr>
          </a:lstStyle>
          <a:p>
            <a:pPr>
              <a:defRPr/>
            </a:pPr>
            <a:fld id="{4C2AC92C-35D3-4A40-A180-3602912FC5AB}" type="slidenum">
              <a:rPr lang="en-GB">
                <a:solidFill>
                  <a:srgbClr val="330066"/>
                </a:solidFill>
              </a:rPr>
              <a:pPr>
                <a:defRPr/>
              </a:pPr>
              <a:t>‹#›</a:t>
            </a:fld>
            <a:endParaRPr lang="en-GB" dirty="0">
              <a:solidFill>
                <a:srgbClr val="330066"/>
              </a:solidFill>
            </a:endParaRPr>
          </a:p>
        </p:txBody>
      </p:sp>
    </p:spTree>
    <p:extLst>
      <p:ext uri="{BB962C8B-B14F-4D97-AF65-F5344CB8AC3E}">
        <p14:creationId xmlns:p14="http://schemas.microsoft.com/office/powerpoint/2010/main" xmlns="" val="2169365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2"/>
          <p:cNvSpPr>
            <a:spLocks noGrp="1" noChangeArrowheads="1"/>
          </p:cNvSpPr>
          <p:nvPr>
            <p:ph type="dt" sz="half" idx="10"/>
          </p:nvPr>
        </p:nvSpPr>
        <p:spPr>
          <a:ln/>
        </p:spPr>
        <p:txBody>
          <a:bodyPr/>
          <a:lstStyle>
            <a:lvl1pPr>
              <a:defRPr/>
            </a:lvl1pPr>
          </a:lstStyle>
          <a:p>
            <a:pPr>
              <a:defRPr/>
            </a:pPr>
            <a:endParaRPr lang="en-US" dirty="0">
              <a:solidFill>
                <a:srgbClr val="330066"/>
              </a:solidFill>
            </a:endParaRPr>
          </a:p>
        </p:txBody>
      </p:sp>
      <p:sp>
        <p:nvSpPr>
          <p:cNvPr id="3" name="Rectangle 33"/>
          <p:cNvSpPr>
            <a:spLocks noGrp="1" noChangeArrowheads="1"/>
          </p:cNvSpPr>
          <p:nvPr>
            <p:ph type="ftr" sz="quarter" idx="11"/>
          </p:nvPr>
        </p:nvSpPr>
        <p:spPr>
          <a:ln/>
        </p:spPr>
        <p:txBody>
          <a:bodyPr/>
          <a:lstStyle>
            <a:lvl1pPr>
              <a:defRPr/>
            </a:lvl1pPr>
          </a:lstStyle>
          <a:p>
            <a:pPr>
              <a:defRPr/>
            </a:pPr>
            <a:endParaRPr lang="en-US" dirty="0">
              <a:solidFill>
                <a:srgbClr val="330066"/>
              </a:solidFill>
            </a:endParaRPr>
          </a:p>
        </p:txBody>
      </p:sp>
      <p:sp>
        <p:nvSpPr>
          <p:cNvPr id="4" name="Rectangle 34"/>
          <p:cNvSpPr>
            <a:spLocks noGrp="1" noChangeArrowheads="1"/>
          </p:cNvSpPr>
          <p:nvPr>
            <p:ph type="sldNum" sz="quarter" idx="12"/>
          </p:nvPr>
        </p:nvSpPr>
        <p:spPr>
          <a:ln/>
        </p:spPr>
        <p:txBody>
          <a:bodyPr/>
          <a:lstStyle>
            <a:lvl1pPr>
              <a:defRPr/>
            </a:lvl1pPr>
          </a:lstStyle>
          <a:p>
            <a:pPr>
              <a:defRPr/>
            </a:pPr>
            <a:fld id="{6EE1326A-855C-40FE-BA3A-F0FA6BA0C50E}" type="slidenum">
              <a:rPr lang="en-GB">
                <a:solidFill>
                  <a:srgbClr val="330066"/>
                </a:solidFill>
              </a:rPr>
              <a:pPr>
                <a:defRPr/>
              </a:pPr>
              <a:t>‹#›</a:t>
            </a:fld>
            <a:endParaRPr lang="en-GB" dirty="0">
              <a:solidFill>
                <a:srgbClr val="330066"/>
              </a:solidFill>
            </a:endParaRPr>
          </a:p>
        </p:txBody>
      </p:sp>
    </p:spTree>
    <p:extLst>
      <p:ext uri="{BB962C8B-B14F-4D97-AF65-F5344CB8AC3E}">
        <p14:creationId xmlns:p14="http://schemas.microsoft.com/office/powerpoint/2010/main" xmlns="" val="253134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2"/>
          <p:cNvSpPr>
            <a:spLocks noGrp="1" noChangeArrowheads="1"/>
          </p:cNvSpPr>
          <p:nvPr>
            <p:ph type="dt" sz="half" idx="10"/>
          </p:nvPr>
        </p:nvSpPr>
        <p:spPr>
          <a:ln/>
        </p:spPr>
        <p:txBody>
          <a:bodyPr/>
          <a:lstStyle>
            <a:lvl1pPr>
              <a:defRPr/>
            </a:lvl1pPr>
          </a:lstStyle>
          <a:p>
            <a:pPr>
              <a:defRPr/>
            </a:pPr>
            <a:endParaRPr lang="en-US" dirty="0">
              <a:solidFill>
                <a:srgbClr val="330066"/>
              </a:solidFill>
            </a:endParaRPr>
          </a:p>
        </p:txBody>
      </p:sp>
      <p:sp>
        <p:nvSpPr>
          <p:cNvPr id="6" name="Rectangle 33"/>
          <p:cNvSpPr>
            <a:spLocks noGrp="1" noChangeArrowheads="1"/>
          </p:cNvSpPr>
          <p:nvPr>
            <p:ph type="ftr" sz="quarter" idx="11"/>
          </p:nvPr>
        </p:nvSpPr>
        <p:spPr>
          <a:ln/>
        </p:spPr>
        <p:txBody>
          <a:bodyPr/>
          <a:lstStyle>
            <a:lvl1pPr>
              <a:defRPr/>
            </a:lvl1pPr>
          </a:lstStyle>
          <a:p>
            <a:pPr>
              <a:defRPr/>
            </a:pPr>
            <a:endParaRPr lang="en-US" dirty="0">
              <a:solidFill>
                <a:srgbClr val="330066"/>
              </a:solidFill>
            </a:endParaRPr>
          </a:p>
        </p:txBody>
      </p:sp>
      <p:sp>
        <p:nvSpPr>
          <p:cNvPr id="7" name="Rectangle 34"/>
          <p:cNvSpPr>
            <a:spLocks noGrp="1" noChangeArrowheads="1"/>
          </p:cNvSpPr>
          <p:nvPr>
            <p:ph type="sldNum" sz="quarter" idx="12"/>
          </p:nvPr>
        </p:nvSpPr>
        <p:spPr>
          <a:ln/>
        </p:spPr>
        <p:txBody>
          <a:bodyPr/>
          <a:lstStyle>
            <a:lvl1pPr>
              <a:defRPr/>
            </a:lvl1pPr>
          </a:lstStyle>
          <a:p>
            <a:pPr>
              <a:defRPr/>
            </a:pPr>
            <a:fld id="{DE28CCAC-FB64-4A01-872A-78F273AD8C27}" type="slidenum">
              <a:rPr lang="en-GB">
                <a:solidFill>
                  <a:srgbClr val="330066"/>
                </a:solidFill>
              </a:rPr>
              <a:pPr>
                <a:defRPr/>
              </a:pPr>
              <a:t>‹#›</a:t>
            </a:fld>
            <a:endParaRPr lang="en-GB" dirty="0">
              <a:solidFill>
                <a:srgbClr val="330066"/>
              </a:solidFill>
            </a:endParaRPr>
          </a:p>
        </p:txBody>
      </p:sp>
    </p:spTree>
    <p:extLst>
      <p:ext uri="{BB962C8B-B14F-4D97-AF65-F5344CB8AC3E}">
        <p14:creationId xmlns:p14="http://schemas.microsoft.com/office/powerpoint/2010/main" xmlns="" val="18083931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2"/>
          <p:cNvSpPr>
            <a:spLocks noGrp="1" noChangeArrowheads="1"/>
          </p:cNvSpPr>
          <p:nvPr>
            <p:ph type="dt" sz="half" idx="10"/>
          </p:nvPr>
        </p:nvSpPr>
        <p:spPr>
          <a:ln/>
        </p:spPr>
        <p:txBody>
          <a:bodyPr/>
          <a:lstStyle>
            <a:lvl1pPr>
              <a:defRPr/>
            </a:lvl1pPr>
          </a:lstStyle>
          <a:p>
            <a:pPr>
              <a:defRPr/>
            </a:pPr>
            <a:endParaRPr lang="en-US" dirty="0">
              <a:solidFill>
                <a:srgbClr val="330066"/>
              </a:solidFill>
            </a:endParaRPr>
          </a:p>
        </p:txBody>
      </p:sp>
      <p:sp>
        <p:nvSpPr>
          <p:cNvPr id="6" name="Rectangle 33"/>
          <p:cNvSpPr>
            <a:spLocks noGrp="1" noChangeArrowheads="1"/>
          </p:cNvSpPr>
          <p:nvPr>
            <p:ph type="ftr" sz="quarter" idx="11"/>
          </p:nvPr>
        </p:nvSpPr>
        <p:spPr>
          <a:ln/>
        </p:spPr>
        <p:txBody>
          <a:bodyPr/>
          <a:lstStyle>
            <a:lvl1pPr>
              <a:defRPr/>
            </a:lvl1pPr>
          </a:lstStyle>
          <a:p>
            <a:pPr>
              <a:defRPr/>
            </a:pPr>
            <a:endParaRPr lang="en-US" dirty="0">
              <a:solidFill>
                <a:srgbClr val="330066"/>
              </a:solidFill>
            </a:endParaRPr>
          </a:p>
        </p:txBody>
      </p:sp>
      <p:sp>
        <p:nvSpPr>
          <p:cNvPr id="7" name="Rectangle 34"/>
          <p:cNvSpPr>
            <a:spLocks noGrp="1" noChangeArrowheads="1"/>
          </p:cNvSpPr>
          <p:nvPr>
            <p:ph type="sldNum" sz="quarter" idx="12"/>
          </p:nvPr>
        </p:nvSpPr>
        <p:spPr>
          <a:ln/>
        </p:spPr>
        <p:txBody>
          <a:bodyPr/>
          <a:lstStyle>
            <a:lvl1pPr>
              <a:defRPr/>
            </a:lvl1pPr>
          </a:lstStyle>
          <a:p>
            <a:pPr>
              <a:defRPr/>
            </a:pPr>
            <a:fld id="{0DEAE79F-F6B1-4D1E-9282-D7631DC5AA4B}" type="slidenum">
              <a:rPr lang="en-GB">
                <a:solidFill>
                  <a:srgbClr val="330066"/>
                </a:solidFill>
              </a:rPr>
              <a:pPr>
                <a:defRPr/>
              </a:pPr>
              <a:t>‹#›</a:t>
            </a:fld>
            <a:endParaRPr lang="en-GB" dirty="0">
              <a:solidFill>
                <a:srgbClr val="330066"/>
              </a:solidFill>
            </a:endParaRPr>
          </a:p>
        </p:txBody>
      </p:sp>
    </p:spTree>
    <p:extLst>
      <p:ext uri="{BB962C8B-B14F-4D97-AF65-F5344CB8AC3E}">
        <p14:creationId xmlns:p14="http://schemas.microsoft.com/office/powerpoint/2010/main" xmlns="" val="42461222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30"/>
          <p:cNvPicPr>
            <a:picLocks noChangeAspect="1" noChangeArrowheads="1"/>
          </p:cNvPicPr>
          <p:nvPr/>
        </p:nvPicPr>
        <p:blipFill>
          <a:blip r:embed="rId13">
            <a:extLst>
              <a:ext uri="{28A0092B-C50C-407E-A947-70E740481C1C}">
                <a14:useLocalDpi xmlns:a14="http://schemas.microsoft.com/office/drawing/2010/main" xmlns="" val="0"/>
              </a:ext>
            </a:extLst>
          </a:blip>
          <a:srcRect/>
          <a:stretch>
            <a:fillRect/>
          </a:stretch>
        </p:blipFill>
        <p:spPr bwMode="auto">
          <a:xfrm>
            <a:off x="0" y="6002338"/>
            <a:ext cx="9144000" cy="855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56" name="Rectangle 32"/>
          <p:cNvSpPr>
            <a:spLocks noGrp="1" noChangeArrowheads="1"/>
          </p:cNvSpPr>
          <p:nvPr>
            <p:ph type="dt" sz="half" idx="2"/>
          </p:nvPr>
        </p:nvSpPr>
        <p:spPr bwMode="auto">
          <a:xfrm>
            <a:off x="1447800" y="6553200"/>
            <a:ext cx="1600200" cy="1873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eaLnBrk="0" fontAlgn="base" hangingPunct="0">
              <a:spcBef>
                <a:spcPct val="0"/>
              </a:spcBef>
              <a:spcAft>
                <a:spcPct val="0"/>
              </a:spcAft>
              <a:defRPr/>
            </a:pPr>
            <a:endParaRPr lang="en-US" dirty="0">
              <a:solidFill>
                <a:srgbClr val="330066"/>
              </a:solidFill>
              <a:latin typeface="Times" charset="0"/>
            </a:endParaRPr>
          </a:p>
        </p:txBody>
      </p:sp>
      <p:sp>
        <p:nvSpPr>
          <p:cNvPr id="1057" name="Rectangle 33"/>
          <p:cNvSpPr>
            <a:spLocks noGrp="1" noChangeArrowheads="1"/>
          </p:cNvSpPr>
          <p:nvPr>
            <p:ph type="ftr" sz="quarter" idx="3"/>
          </p:nvPr>
        </p:nvSpPr>
        <p:spPr bwMode="auto">
          <a:xfrm>
            <a:off x="762000" y="6172200"/>
            <a:ext cx="571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Arial" charset="0"/>
              </a:defRPr>
            </a:lvl1pPr>
          </a:lstStyle>
          <a:p>
            <a:pPr eaLnBrk="0" fontAlgn="base" hangingPunct="0">
              <a:spcBef>
                <a:spcPct val="0"/>
              </a:spcBef>
              <a:spcAft>
                <a:spcPct val="0"/>
              </a:spcAft>
              <a:defRPr/>
            </a:pPr>
            <a:endParaRPr lang="en-US" dirty="0">
              <a:solidFill>
                <a:srgbClr val="330066"/>
              </a:solidFill>
            </a:endParaRPr>
          </a:p>
        </p:txBody>
      </p:sp>
      <p:sp>
        <p:nvSpPr>
          <p:cNvPr id="1058" name="Rectangle 34"/>
          <p:cNvSpPr>
            <a:spLocks noGrp="1" noChangeArrowheads="1"/>
          </p:cNvSpPr>
          <p:nvPr>
            <p:ph type="sldNum" sz="quarter" idx="4"/>
          </p:nvPr>
        </p:nvSpPr>
        <p:spPr bwMode="auto">
          <a:xfrm>
            <a:off x="762000" y="6553200"/>
            <a:ext cx="609600" cy="190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Arial" charset="0"/>
              </a:defRPr>
            </a:lvl1pPr>
          </a:lstStyle>
          <a:p>
            <a:pPr eaLnBrk="0" fontAlgn="base" hangingPunct="0">
              <a:spcBef>
                <a:spcPct val="0"/>
              </a:spcBef>
              <a:spcAft>
                <a:spcPct val="0"/>
              </a:spcAft>
              <a:defRPr/>
            </a:pPr>
            <a:fld id="{835F34ED-81C2-4305-B7D4-69E0ADF6F5DE}" type="slidenum">
              <a:rPr lang="en-GB">
                <a:solidFill>
                  <a:srgbClr val="330066"/>
                </a:solidFill>
              </a:rPr>
              <a:pPr eaLnBrk="0" fontAlgn="base" hangingPunct="0">
                <a:spcBef>
                  <a:spcPct val="0"/>
                </a:spcBef>
                <a:spcAft>
                  <a:spcPct val="0"/>
                </a:spcAft>
                <a:defRPr/>
              </a:pPr>
              <a:t>‹#›</a:t>
            </a:fld>
            <a:endParaRPr lang="en-GB" dirty="0">
              <a:solidFill>
                <a:srgbClr val="330066"/>
              </a:solidFill>
            </a:endParaRPr>
          </a:p>
        </p:txBody>
      </p:sp>
      <p:sp>
        <p:nvSpPr>
          <p:cNvPr id="1030" name="Rectangle 35"/>
          <p:cNvSpPr>
            <a:spLocks noGrp="1" noChangeArrowheads="1"/>
          </p:cNvSpPr>
          <p:nvPr>
            <p:ph type="title"/>
          </p:nvPr>
        </p:nvSpPr>
        <p:spPr bwMode="auto">
          <a:xfrm>
            <a:off x="762000" y="304800"/>
            <a:ext cx="7772400" cy="990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31" name="Rectangle 39"/>
          <p:cNvSpPr>
            <a:spLocks noGrp="1" noChangeArrowheads="1"/>
          </p:cNvSpPr>
          <p:nvPr>
            <p:ph type="body" idx="1"/>
          </p:nvPr>
        </p:nvSpPr>
        <p:spPr bwMode="auto">
          <a:xfrm>
            <a:off x="762000" y="1524000"/>
            <a:ext cx="7772400" cy="426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extLst>
      <p:ext uri="{BB962C8B-B14F-4D97-AF65-F5344CB8AC3E}">
        <p14:creationId xmlns:p14="http://schemas.microsoft.com/office/powerpoint/2010/main" xmlns="" val="26485457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pitchFamily="34" charset="0"/>
        </a:defRPr>
      </a:lvl2pPr>
      <a:lvl3pPr algn="ctr" rtl="0" eaLnBrk="0" fontAlgn="base" hangingPunct="0">
        <a:spcBef>
          <a:spcPct val="0"/>
        </a:spcBef>
        <a:spcAft>
          <a:spcPct val="0"/>
        </a:spcAft>
        <a:defRPr sz="3200" b="1">
          <a:solidFill>
            <a:schemeClr val="tx2"/>
          </a:solidFill>
          <a:latin typeface="Arial" pitchFamily="34" charset="0"/>
        </a:defRPr>
      </a:lvl3pPr>
      <a:lvl4pPr algn="ctr" rtl="0" eaLnBrk="0" fontAlgn="base" hangingPunct="0">
        <a:spcBef>
          <a:spcPct val="0"/>
        </a:spcBef>
        <a:spcAft>
          <a:spcPct val="0"/>
        </a:spcAft>
        <a:defRPr sz="3200" b="1">
          <a:solidFill>
            <a:schemeClr val="tx2"/>
          </a:solidFill>
          <a:latin typeface="Arial" pitchFamily="34" charset="0"/>
        </a:defRPr>
      </a:lvl4pPr>
      <a:lvl5pPr algn="ctr" rtl="0" eaLnBrk="0" fontAlgn="base" hangingPunct="0">
        <a:spcBef>
          <a:spcPct val="0"/>
        </a:spcBef>
        <a:spcAft>
          <a:spcPct val="0"/>
        </a:spcAft>
        <a:defRPr sz="3200" b="1">
          <a:solidFill>
            <a:schemeClr val="tx2"/>
          </a:solidFill>
          <a:latin typeface="Arial" pitchFamily="34" charset="0"/>
        </a:defRPr>
      </a:lvl5pPr>
      <a:lvl6pPr marL="457200" algn="ctr" rtl="0" fontAlgn="base">
        <a:spcBef>
          <a:spcPct val="0"/>
        </a:spcBef>
        <a:spcAft>
          <a:spcPct val="0"/>
        </a:spcAft>
        <a:defRPr sz="3200" b="1">
          <a:solidFill>
            <a:schemeClr val="tx2"/>
          </a:solidFill>
          <a:latin typeface="Arial" pitchFamily="34" charset="0"/>
        </a:defRPr>
      </a:lvl6pPr>
      <a:lvl7pPr marL="914400" algn="ctr" rtl="0" fontAlgn="base">
        <a:spcBef>
          <a:spcPct val="0"/>
        </a:spcBef>
        <a:spcAft>
          <a:spcPct val="0"/>
        </a:spcAft>
        <a:defRPr sz="3200" b="1">
          <a:solidFill>
            <a:schemeClr val="tx2"/>
          </a:solidFill>
          <a:latin typeface="Arial" pitchFamily="34" charset="0"/>
        </a:defRPr>
      </a:lvl7pPr>
      <a:lvl8pPr marL="1371600" algn="ctr" rtl="0" fontAlgn="base">
        <a:spcBef>
          <a:spcPct val="0"/>
        </a:spcBef>
        <a:spcAft>
          <a:spcPct val="0"/>
        </a:spcAft>
        <a:defRPr sz="3200" b="1">
          <a:solidFill>
            <a:schemeClr val="tx2"/>
          </a:solidFill>
          <a:latin typeface="Arial" pitchFamily="34" charset="0"/>
        </a:defRPr>
      </a:lvl8pPr>
      <a:lvl9pPr marL="1828800" algn="ctr" rtl="0" fontAlgn="base">
        <a:spcBef>
          <a:spcPct val="0"/>
        </a:spcBef>
        <a:spcAft>
          <a:spcPct val="0"/>
        </a:spcAft>
        <a:defRPr sz="3200" b="1">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hlink"/>
        </a:buClr>
        <a:buSzPct val="100000"/>
        <a:buFont typeface="Wingdings" pitchFamily="2" charset="2"/>
        <a:buChar char="§"/>
        <a:defRPr sz="2800">
          <a:solidFill>
            <a:srgbClr val="330461"/>
          </a:solidFill>
          <a:latin typeface="+mn-lt"/>
          <a:ea typeface="+mn-ea"/>
          <a:cs typeface="+mn-cs"/>
        </a:defRPr>
      </a:lvl1pPr>
      <a:lvl2pPr marL="742950" indent="-285750" algn="l" rtl="0" eaLnBrk="0" fontAlgn="base" hangingPunct="0">
        <a:spcBef>
          <a:spcPct val="20000"/>
        </a:spcBef>
        <a:spcAft>
          <a:spcPct val="0"/>
        </a:spcAft>
        <a:buClr>
          <a:schemeClr val="hlink"/>
        </a:buClr>
        <a:buSzPct val="100000"/>
        <a:buFont typeface="Wingdings" pitchFamily="2" charset="2"/>
        <a:buChar char="§"/>
        <a:defRPr sz="2600">
          <a:solidFill>
            <a:srgbClr val="330461"/>
          </a:solidFill>
          <a:latin typeface="+mn-lt"/>
        </a:defRPr>
      </a:lvl2pPr>
      <a:lvl3pPr marL="1143000" indent="-228600" algn="l" rtl="0" eaLnBrk="0" fontAlgn="base" hangingPunct="0">
        <a:spcBef>
          <a:spcPct val="20000"/>
        </a:spcBef>
        <a:spcAft>
          <a:spcPct val="0"/>
        </a:spcAft>
        <a:buClr>
          <a:schemeClr val="hlink"/>
        </a:buClr>
        <a:buSzPct val="100000"/>
        <a:buFont typeface="Wingdings" pitchFamily="2" charset="2"/>
        <a:buChar char="§"/>
        <a:defRPr sz="2400">
          <a:solidFill>
            <a:srgbClr val="330461"/>
          </a:solidFill>
          <a:latin typeface="+mn-lt"/>
        </a:defRPr>
      </a:lvl3pPr>
      <a:lvl4pPr marL="1600200" indent="-228600" algn="l" rtl="0" eaLnBrk="0" fontAlgn="base" hangingPunct="0">
        <a:spcBef>
          <a:spcPct val="20000"/>
        </a:spcBef>
        <a:spcAft>
          <a:spcPct val="0"/>
        </a:spcAft>
        <a:buClr>
          <a:schemeClr val="hlink"/>
        </a:buClr>
        <a:buFont typeface="Wingdings" pitchFamily="2" charset="2"/>
        <a:buChar char="§"/>
        <a:defRPr sz="2200">
          <a:solidFill>
            <a:srgbClr val="330461"/>
          </a:solidFill>
          <a:latin typeface="+mn-lt"/>
        </a:defRPr>
      </a:lvl4pPr>
      <a:lvl5pPr marL="2057400" indent="-228600" algn="l" rtl="0" eaLnBrk="0" fontAlgn="base" hangingPunct="0">
        <a:spcBef>
          <a:spcPct val="20000"/>
        </a:spcBef>
        <a:spcAft>
          <a:spcPct val="0"/>
        </a:spcAft>
        <a:buClr>
          <a:schemeClr val="tx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tx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tx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tx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tx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14400" y="333375"/>
            <a:ext cx="7391400" cy="1943100"/>
          </a:xfrm>
        </p:spPr>
        <p:txBody>
          <a:bodyPr/>
          <a:lstStyle/>
          <a:p>
            <a:pPr eaLnBrk="1" hangingPunct="1"/>
            <a:r>
              <a:rPr lang="en-GB" dirty="0" smtClean="0"/>
              <a:t>THE NEW ARCHITECTURE FOR UK FINANCIAL REGULATION: AN ASSESSMENT</a:t>
            </a:r>
          </a:p>
        </p:txBody>
      </p:sp>
      <p:sp>
        <p:nvSpPr>
          <p:cNvPr id="3075" name="Rectangle 3"/>
          <p:cNvSpPr>
            <a:spLocks noGrp="1" noChangeArrowheads="1"/>
          </p:cNvSpPr>
          <p:nvPr>
            <p:ph type="subTitle" idx="1"/>
          </p:nvPr>
        </p:nvSpPr>
        <p:spPr>
          <a:xfrm>
            <a:off x="914400" y="2924175"/>
            <a:ext cx="7391400" cy="3025775"/>
          </a:xfrm>
        </p:spPr>
        <p:txBody>
          <a:bodyPr/>
          <a:lstStyle/>
          <a:p>
            <a:pPr eaLnBrk="1" hangingPunct="1">
              <a:lnSpc>
                <a:spcPct val="80000"/>
              </a:lnSpc>
            </a:pPr>
            <a:r>
              <a:rPr lang="en-GB" sz="1800" b="1" dirty="0" smtClean="0"/>
              <a:t>by</a:t>
            </a:r>
            <a:br>
              <a:rPr lang="en-GB" sz="1800" b="1" dirty="0" smtClean="0"/>
            </a:br>
            <a:endParaRPr lang="en-GB" sz="1800" b="1" dirty="0" smtClean="0"/>
          </a:p>
          <a:p>
            <a:pPr eaLnBrk="1" hangingPunct="1">
              <a:lnSpc>
                <a:spcPct val="80000"/>
              </a:lnSpc>
            </a:pPr>
            <a:r>
              <a:rPr lang="en-GB" sz="2800" b="1" dirty="0" smtClean="0"/>
              <a:t>Dr. Maximilian J. B. Hall</a:t>
            </a:r>
            <a:br>
              <a:rPr lang="en-GB" sz="2800" b="1" dirty="0" smtClean="0"/>
            </a:br>
            <a:endParaRPr lang="en-GB" sz="2800" b="1" dirty="0" smtClean="0"/>
          </a:p>
          <a:p>
            <a:pPr eaLnBrk="1" hangingPunct="1">
              <a:lnSpc>
                <a:spcPct val="80000"/>
              </a:lnSpc>
            </a:pPr>
            <a:r>
              <a:rPr lang="en-GB" sz="2000" b="1" dirty="0" smtClean="0"/>
              <a:t>Professor of Banking and Financial Regulation,</a:t>
            </a:r>
          </a:p>
          <a:p>
            <a:pPr eaLnBrk="1" hangingPunct="1">
              <a:lnSpc>
                <a:spcPct val="80000"/>
              </a:lnSpc>
            </a:pPr>
            <a:r>
              <a:rPr lang="en-GB" sz="2000" b="1" dirty="0" smtClean="0"/>
              <a:t>School of Business and Economics,</a:t>
            </a:r>
          </a:p>
          <a:p>
            <a:pPr eaLnBrk="1" hangingPunct="1">
              <a:lnSpc>
                <a:spcPct val="80000"/>
              </a:lnSpc>
            </a:pPr>
            <a:r>
              <a:rPr lang="en-GB" sz="2000" b="1" dirty="0" smtClean="0"/>
              <a:t>Loughborough University</a:t>
            </a:r>
          </a:p>
          <a:p>
            <a:pPr eaLnBrk="1" hangingPunct="1">
              <a:lnSpc>
                <a:spcPct val="80000"/>
              </a:lnSpc>
            </a:pPr>
            <a:r>
              <a:rPr lang="en-GB" sz="1800" b="1" dirty="0" smtClean="0"/>
              <a:t/>
            </a:r>
            <a:br>
              <a:rPr lang="en-GB" sz="1800" b="1" dirty="0" smtClean="0"/>
            </a:br>
            <a:r>
              <a:rPr lang="en-GB" sz="1800" b="1" dirty="0" smtClean="0"/>
              <a:t>Presentation given at </a:t>
            </a:r>
            <a:r>
              <a:rPr lang="en-GB" sz="1800" b="1" i="1" dirty="0" smtClean="0"/>
              <a:t>Bank Indonesia’s International Seminar on Financial Stability</a:t>
            </a:r>
            <a:r>
              <a:rPr lang="en-GB" sz="1800" b="1" dirty="0" smtClean="0"/>
              <a:t> (Bali, 6 December 2012)</a:t>
            </a:r>
            <a:endParaRPr lang="en-GB" sz="1600" b="1" dirty="0" smtClean="0"/>
          </a:p>
          <a:p>
            <a:pPr eaLnBrk="1" hangingPunct="1">
              <a:lnSpc>
                <a:spcPct val="80000"/>
              </a:lnSpc>
            </a:pPr>
            <a:endParaRPr lang="en-GB" sz="1800" dirty="0" smtClean="0"/>
          </a:p>
        </p:txBody>
      </p:sp>
    </p:spTree>
    <p:extLst>
      <p:ext uri="{BB962C8B-B14F-4D97-AF65-F5344CB8AC3E}">
        <p14:creationId xmlns:p14="http://schemas.microsoft.com/office/powerpoint/2010/main" xmlns="" val="35137345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620688"/>
            <a:ext cx="7772400" cy="819944"/>
          </a:xfrm>
        </p:spPr>
        <p:txBody>
          <a:bodyPr/>
          <a:lstStyle/>
          <a:p>
            <a:r>
              <a:rPr lang="en-GB" sz="2800" dirty="0" smtClean="0"/>
              <a:t>THE NEW ARCHITECTURE</a:t>
            </a:r>
            <a:endParaRPr lang="en-GB" sz="2800" dirty="0"/>
          </a:p>
        </p:txBody>
      </p:sp>
      <p:sp>
        <p:nvSpPr>
          <p:cNvPr id="3" name="Content Placeholder 2"/>
          <p:cNvSpPr>
            <a:spLocks noGrp="1"/>
          </p:cNvSpPr>
          <p:nvPr>
            <p:ph idx="1"/>
          </p:nvPr>
        </p:nvSpPr>
        <p:spPr/>
        <p:txBody>
          <a:bodyPr/>
          <a:lstStyle/>
          <a:p>
            <a:r>
              <a:rPr lang="en-GB" sz="2200" dirty="0" smtClean="0"/>
              <a:t>Under the coalition government’s White Paper (‘A New Approach to Financial Regulation: The Blueprint for Reform’) of June 2011 which, in turn was based upon the Conservative Party’s earlier White Paper on the subject, a new regulatory system will be introduced early in 2013.</a:t>
            </a:r>
          </a:p>
          <a:p>
            <a:r>
              <a:rPr lang="en-GB" sz="2200" dirty="0" smtClean="0"/>
              <a:t>This will involve:</a:t>
            </a:r>
          </a:p>
          <a:p>
            <a:pPr marL="722313" indent="-366713">
              <a:buFont typeface="Arial" pitchFamily="34" charset="0"/>
              <a:buChar char="•"/>
            </a:pPr>
            <a:r>
              <a:rPr lang="en-GB" sz="2000" dirty="0" smtClean="0"/>
              <a:t>abolition of the ‘tripartite’ system of regulation;</a:t>
            </a:r>
          </a:p>
          <a:p>
            <a:pPr marL="722313" indent="-366713">
              <a:buFont typeface="Arial" pitchFamily="34" charset="0"/>
              <a:buChar char="•"/>
            </a:pPr>
            <a:r>
              <a:rPr lang="en-GB" sz="2000" dirty="0" smtClean="0"/>
              <a:t>closure of the FSA;</a:t>
            </a:r>
          </a:p>
          <a:p>
            <a:pPr marL="722313" indent="-366713">
              <a:buFont typeface="Arial" pitchFamily="34" charset="0"/>
              <a:buChar char="•"/>
            </a:pPr>
            <a:r>
              <a:rPr lang="en-GB" sz="2000" dirty="0" smtClean="0"/>
              <a:t>establishment of a new </a:t>
            </a:r>
            <a:r>
              <a:rPr lang="en-GB" sz="2000" i="1" dirty="0" smtClean="0"/>
              <a:t>macro</a:t>
            </a:r>
            <a:r>
              <a:rPr lang="en-GB" sz="2000" dirty="0" smtClean="0"/>
              <a:t>-prudential regulator – the </a:t>
            </a:r>
            <a:r>
              <a:rPr lang="en-GB" sz="2000" b="1" dirty="0" smtClean="0"/>
              <a:t>‘Financial Policy Committee’ </a:t>
            </a:r>
            <a:r>
              <a:rPr lang="en-GB" sz="2000" dirty="0" smtClean="0"/>
              <a:t>(FPC) – within the Bank to monitor and respond to systemic risks</a:t>
            </a:r>
            <a:r>
              <a:rPr lang="en-GB" sz="2000" i="1" dirty="0" smtClean="0"/>
              <a:t>*;</a:t>
            </a:r>
            <a:endParaRPr lang="en-GB" sz="2000" dirty="0"/>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10</a:t>
            </a:fld>
            <a:endParaRPr lang="en-GB" dirty="0">
              <a:solidFill>
                <a:srgbClr val="330066"/>
              </a:solidFill>
            </a:endParaRPr>
          </a:p>
        </p:txBody>
      </p:sp>
    </p:spTree>
    <p:extLst>
      <p:ext uri="{BB962C8B-B14F-4D97-AF65-F5344CB8AC3E}">
        <p14:creationId xmlns:p14="http://schemas.microsoft.com/office/powerpoint/2010/main" xmlns="" val="31417830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722313" indent="-366713">
              <a:buFont typeface="Arial" pitchFamily="34" charset="0"/>
              <a:buChar char="•"/>
            </a:pPr>
            <a:r>
              <a:rPr lang="en-GB" sz="2000" dirty="0" smtClean="0"/>
              <a:t>transfer of the responsibility for </a:t>
            </a:r>
            <a:r>
              <a:rPr lang="en-GB" sz="2000" i="1" dirty="0" smtClean="0"/>
              <a:t>micro</a:t>
            </a:r>
            <a:r>
              <a:rPr lang="en-GB" sz="2000" dirty="0" smtClean="0"/>
              <a:t>-prudential regulation and supervision to a new body, to be known as the </a:t>
            </a:r>
            <a:r>
              <a:rPr lang="en-GB" sz="2000" b="1" dirty="0" smtClean="0"/>
              <a:t>‘Prudential Regulation Authority’ </a:t>
            </a:r>
            <a:r>
              <a:rPr lang="en-GB" sz="2000" dirty="0" smtClean="0"/>
              <a:t>(PRA) to be established as an operationally-independent subsidiary of the Bank**; and</a:t>
            </a:r>
          </a:p>
          <a:p>
            <a:pPr marL="722313" indent="-366713">
              <a:buFont typeface="Arial" pitchFamily="34" charset="0"/>
              <a:buChar char="•"/>
            </a:pPr>
            <a:r>
              <a:rPr lang="en-GB" sz="2000" dirty="0" smtClean="0"/>
              <a:t>the creation of a new independent conduct of business regulator, to be known as the </a:t>
            </a:r>
            <a:r>
              <a:rPr lang="en-GB" sz="2000" b="1" dirty="0" smtClean="0"/>
              <a:t>‘Financial Conduct Authority’ </a:t>
            </a:r>
            <a:r>
              <a:rPr lang="en-GB" sz="2000" dirty="0" smtClean="0"/>
              <a:t>(FCA).</a:t>
            </a:r>
          </a:p>
          <a:p>
            <a:pPr marL="355600" indent="0">
              <a:buNone/>
            </a:pPr>
            <a:endParaRPr lang="en-GB" sz="2000" dirty="0"/>
          </a:p>
          <a:p>
            <a:pPr marL="355600" indent="0">
              <a:buNone/>
            </a:pPr>
            <a:endParaRPr lang="en-GB" sz="2000" dirty="0" smtClean="0"/>
          </a:p>
          <a:p>
            <a:pPr marL="539750" indent="-184150">
              <a:buNone/>
            </a:pPr>
            <a:r>
              <a:rPr lang="en-GB" sz="1400" dirty="0" smtClean="0"/>
              <a:t>*  An interim FPC was established in February 2011 and it held its first meeting on 16 June 2011.</a:t>
            </a:r>
          </a:p>
          <a:p>
            <a:pPr marL="539750" indent="-184150">
              <a:buNone/>
            </a:pPr>
            <a:r>
              <a:rPr lang="en-GB" sz="1400" dirty="0" smtClean="0"/>
              <a:t>** The PRA will be headed, initially, by Andrew Bailey, the current deputy chief executive of the FSA.</a:t>
            </a:r>
            <a:endParaRPr lang="en-GB" sz="1400" dirty="0"/>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11</a:t>
            </a:fld>
            <a:endParaRPr lang="en-GB" dirty="0">
              <a:solidFill>
                <a:srgbClr val="330066"/>
              </a:solidFill>
            </a:endParaRPr>
          </a:p>
        </p:txBody>
      </p:sp>
    </p:spTree>
    <p:extLst>
      <p:ext uri="{BB962C8B-B14F-4D97-AF65-F5344CB8AC3E}">
        <p14:creationId xmlns:p14="http://schemas.microsoft.com/office/powerpoint/2010/main" xmlns="" val="7758876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Times" charset="0"/>
              </a:defRPr>
            </a:lvl1pPr>
            <a:lvl2pPr marL="742950" indent="-285750">
              <a:defRPr sz="2400" b="1">
                <a:solidFill>
                  <a:schemeClr val="tx1"/>
                </a:solidFill>
                <a:latin typeface="Times" charset="0"/>
              </a:defRPr>
            </a:lvl2pPr>
            <a:lvl3pPr marL="1143000" indent="-228600">
              <a:defRPr sz="2400" b="1">
                <a:solidFill>
                  <a:schemeClr val="tx1"/>
                </a:solidFill>
                <a:latin typeface="Times" charset="0"/>
              </a:defRPr>
            </a:lvl3pPr>
            <a:lvl4pPr marL="1600200" indent="-228600">
              <a:defRPr sz="2400" b="1">
                <a:solidFill>
                  <a:schemeClr val="tx1"/>
                </a:solidFill>
                <a:latin typeface="Times" charset="0"/>
              </a:defRPr>
            </a:lvl4pPr>
            <a:lvl5pPr marL="2057400" indent="-228600">
              <a:defRPr sz="2400" b="1">
                <a:solidFill>
                  <a:schemeClr val="tx1"/>
                </a:solidFill>
                <a:latin typeface="Times" charset="0"/>
              </a:defRPr>
            </a:lvl5pPr>
            <a:lvl6pPr marL="2514600" indent="-228600" eaLnBrk="0" fontAlgn="base" hangingPunct="0">
              <a:spcBef>
                <a:spcPct val="0"/>
              </a:spcBef>
              <a:spcAft>
                <a:spcPct val="0"/>
              </a:spcAft>
              <a:defRPr sz="2400" b="1">
                <a:solidFill>
                  <a:schemeClr val="tx1"/>
                </a:solidFill>
                <a:latin typeface="Times" charset="0"/>
              </a:defRPr>
            </a:lvl6pPr>
            <a:lvl7pPr marL="2971800" indent="-228600" eaLnBrk="0" fontAlgn="base" hangingPunct="0">
              <a:spcBef>
                <a:spcPct val="0"/>
              </a:spcBef>
              <a:spcAft>
                <a:spcPct val="0"/>
              </a:spcAft>
              <a:defRPr sz="2400" b="1">
                <a:solidFill>
                  <a:schemeClr val="tx1"/>
                </a:solidFill>
                <a:latin typeface="Times" charset="0"/>
              </a:defRPr>
            </a:lvl7pPr>
            <a:lvl8pPr marL="3429000" indent="-228600" eaLnBrk="0" fontAlgn="base" hangingPunct="0">
              <a:spcBef>
                <a:spcPct val="0"/>
              </a:spcBef>
              <a:spcAft>
                <a:spcPct val="0"/>
              </a:spcAft>
              <a:defRPr sz="2400" b="1">
                <a:solidFill>
                  <a:schemeClr val="tx1"/>
                </a:solidFill>
                <a:latin typeface="Times" charset="0"/>
              </a:defRPr>
            </a:lvl8pPr>
            <a:lvl9pPr marL="3886200" indent="-228600" eaLnBrk="0" fontAlgn="base" hangingPunct="0">
              <a:spcBef>
                <a:spcPct val="0"/>
              </a:spcBef>
              <a:spcAft>
                <a:spcPct val="0"/>
              </a:spcAft>
              <a:defRPr sz="2400" b="1">
                <a:solidFill>
                  <a:schemeClr val="tx1"/>
                </a:solidFill>
                <a:latin typeface="Times" charset="0"/>
              </a:defRPr>
            </a:lvl9pPr>
          </a:lstStyle>
          <a:p>
            <a:fld id="{9CA89129-1F09-49DF-A717-835449A3971E}" type="slidenum">
              <a:rPr lang="en-GB" sz="1200" b="0" smtClean="0">
                <a:latin typeface="Arial" charset="0"/>
              </a:rPr>
              <a:pPr/>
              <a:t>12</a:t>
            </a:fld>
            <a:endParaRPr lang="en-GB" sz="1200" b="0" dirty="0" smtClean="0">
              <a:latin typeface="Arial" charset="0"/>
            </a:endParaRPr>
          </a:p>
        </p:txBody>
      </p:sp>
      <p:sp>
        <p:nvSpPr>
          <p:cNvPr id="28675" name="Rectangle 3"/>
          <p:cNvSpPr txBox="1">
            <a:spLocks noChangeArrowheads="1"/>
          </p:cNvSpPr>
          <p:nvPr/>
        </p:nvSpPr>
        <p:spPr bwMode="auto">
          <a:xfrm>
            <a:off x="746125" y="1125538"/>
            <a:ext cx="7772400" cy="426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marL="342900" indent="-342900">
              <a:defRPr sz="2400" b="1">
                <a:solidFill>
                  <a:schemeClr val="tx1"/>
                </a:solidFill>
                <a:latin typeface="Times" charset="0"/>
              </a:defRPr>
            </a:lvl1pPr>
            <a:lvl2pPr marL="742950" indent="-285750">
              <a:defRPr sz="2400" b="1">
                <a:solidFill>
                  <a:schemeClr val="tx1"/>
                </a:solidFill>
                <a:latin typeface="Times" charset="0"/>
              </a:defRPr>
            </a:lvl2pPr>
            <a:lvl3pPr marL="1143000" indent="-228600">
              <a:defRPr sz="2400" b="1">
                <a:solidFill>
                  <a:schemeClr val="tx1"/>
                </a:solidFill>
                <a:latin typeface="Times" charset="0"/>
              </a:defRPr>
            </a:lvl3pPr>
            <a:lvl4pPr marL="1600200" indent="-228600">
              <a:defRPr sz="2400" b="1">
                <a:solidFill>
                  <a:schemeClr val="tx1"/>
                </a:solidFill>
                <a:latin typeface="Times" charset="0"/>
              </a:defRPr>
            </a:lvl4pPr>
            <a:lvl5pPr marL="2057400" indent="-228600">
              <a:defRPr sz="2400" b="1">
                <a:solidFill>
                  <a:schemeClr val="tx1"/>
                </a:solidFill>
                <a:latin typeface="Times" charset="0"/>
              </a:defRPr>
            </a:lvl5pPr>
            <a:lvl6pPr marL="2514600" indent="-228600" eaLnBrk="0" fontAlgn="base" hangingPunct="0">
              <a:spcBef>
                <a:spcPct val="0"/>
              </a:spcBef>
              <a:spcAft>
                <a:spcPct val="0"/>
              </a:spcAft>
              <a:defRPr sz="2400" b="1">
                <a:solidFill>
                  <a:schemeClr val="tx1"/>
                </a:solidFill>
                <a:latin typeface="Times" charset="0"/>
              </a:defRPr>
            </a:lvl6pPr>
            <a:lvl7pPr marL="2971800" indent="-228600" eaLnBrk="0" fontAlgn="base" hangingPunct="0">
              <a:spcBef>
                <a:spcPct val="0"/>
              </a:spcBef>
              <a:spcAft>
                <a:spcPct val="0"/>
              </a:spcAft>
              <a:defRPr sz="2400" b="1">
                <a:solidFill>
                  <a:schemeClr val="tx1"/>
                </a:solidFill>
                <a:latin typeface="Times" charset="0"/>
              </a:defRPr>
            </a:lvl7pPr>
            <a:lvl8pPr marL="3429000" indent="-228600" eaLnBrk="0" fontAlgn="base" hangingPunct="0">
              <a:spcBef>
                <a:spcPct val="0"/>
              </a:spcBef>
              <a:spcAft>
                <a:spcPct val="0"/>
              </a:spcAft>
              <a:defRPr sz="2400" b="1">
                <a:solidFill>
                  <a:schemeClr val="tx1"/>
                </a:solidFill>
                <a:latin typeface="Times" charset="0"/>
              </a:defRPr>
            </a:lvl8pPr>
            <a:lvl9pPr marL="3886200" indent="-228600" eaLnBrk="0" fontAlgn="base" hangingPunct="0">
              <a:spcBef>
                <a:spcPct val="0"/>
              </a:spcBef>
              <a:spcAft>
                <a:spcPct val="0"/>
              </a:spcAft>
              <a:defRPr sz="2400" b="1">
                <a:solidFill>
                  <a:schemeClr val="tx1"/>
                </a:solidFill>
                <a:latin typeface="Times" charset="0"/>
              </a:defRPr>
            </a:lvl9pPr>
          </a:lstStyle>
          <a:p>
            <a:pPr eaLnBrk="1" hangingPunct="1">
              <a:lnSpc>
                <a:spcPct val="80000"/>
              </a:lnSpc>
              <a:spcBef>
                <a:spcPct val="20000"/>
              </a:spcBef>
              <a:buClr>
                <a:schemeClr val="hlink"/>
              </a:buClr>
              <a:buSzPct val="100000"/>
              <a:buFont typeface="Wingdings" pitchFamily="2" charset="2"/>
              <a:buChar char="§"/>
            </a:pPr>
            <a:r>
              <a:rPr lang="en-GB" sz="2000" b="0" dirty="0">
                <a:solidFill>
                  <a:srgbClr val="330461"/>
                </a:solidFill>
                <a:latin typeface="Arial" charset="0"/>
              </a:rPr>
              <a:t>In June 2011 the new Chancellor of the Exchequer also committed the government to accepting the main recommendations of the </a:t>
            </a:r>
            <a:r>
              <a:rPr lang="en-GB" sz="2000" dirty="0">
                <a:solidFill>
                  <a:srgbClr val="330461"/>
                </a:solidFill>
                <a:latin typeface="Arial" charset="0"/>
              </a:rPr>
              <a:t>Independent Commission on Banking</a:t>
            </a:r>
            <a:r>
              <a:rPr lang="en-GB" sz="2000" b="0" dirty="0">
                <a:solidFill>
                  <a:srgbClr val="330461"/>
                </a:solidFill>
                <a:latin typeface="Arial" charset="0"/>
              </a:rPr>
              <a:t> even though its final report was not due for another three months.*</a:t>
            </a:r>
          </a:p>
          <a:p>
            <a:pPr eaLnBrk="1" hangingPunct="1">
              <a:lnSpc>
                <a:spcPct val="80000"/>
              </a:lnSpc>
              <a:spcBef>
                <a:spcPct val="20000"/>
              </a:spcBef>
              <a:buClr>
                <a:schemeClr val="hlink"/>
              </a:buClr>
              <a:buSzPct val="100000"/>
            </a:pPr>
            <a:endParaRPr lang="en-GB" sz="1000" b="0" dirty="0">
              <a:solidFill>
                <a:srgbClr val="330461"/>
              </a:solidFill>
              <a:latin typeface="Arial" charset="0"/>
            </a:endParaRPr>
          </a:p>
          <a:p>
            <a:pPr eaLnBrk="1" hangingPunct="1">
              <a:lnSpc>
                <a:spcPct val="80000"/>
              </a:lnSpc>
              <a:spcBef>
                <a:spcPct val="20000"/>
              </a:spcBef>
              <a:buClr>
                <a:schemeClr val="hlink"/>
              </a:buClr>
              <a:buSzPct val="100000"/>
              <a:buFont typeface="Wingdings" pitchFamily="2" charset="2"/>
              <a:buChar char="§"/>
            </a:pPr>
            <a:r>
              <a:rPr lang="en-GB" sz="2000" b="0" dirty="0">
                <a:solidFill>
                  <a:srgbClr val="330461"/>
                </a:solidFill>
                <a:latin typeface="Arial" charset="0"/>
              </a:rPr>
              <a:t>In the event, the Commission duly recommended, in September 2011, that (by 2019):</a:t>
            </a:r>
          </a:p>
          <a:p>
            <a:pPr eaLnBrk="1" hangingPunct="1">
              <a:lnSpc>
                <a:spcPct val="80000"/>
              </a:lnSpc>
              <a:spcBef>
                <a:spcPct val="20000"/>
              </a:spcBef>
              <a:buClr>
                <a:schemeClr val="hlink"/>
              </a:buClr>
              <a:buSzPct val="100000"/>
            </a:pPr>
            <a:endParaRPr lang="en-GB" sz="1000" b="0" dirty="0">
              <a:solidFill>
                <a:srgbClr val="330461"/>
              </a:solidFill>
              <a:latin typeface="Arial" charset="0"/>
            </a:endParaRPr>
          </a:p>
          <a:p>
            <a:pPr eaLnBrk="1" hangingPunct="1">
              <a:lnSpc>
                <a:spcPct val="80000"/>
              </a:lnSpc>
              <a:spcBef>
                <a:spcPct val="20000"/>
              </a:spcBef>
              <a:buClr>
                <a:schemeClr val="hlink"/>
              </a:buClr>
              <a:buSzPct val="100000"/>
            </a:pPr>
            <a:r>
              <a:rPr lang="en-GB" sz="2000" b="0" dirty="0">
                <a:solidFill>
                  <a:srgbClr val="330461"/>
                </a:solidFill>
                <a:latin typeface="Arial" charset="0"/>
              </a:rPr>
              <a:t>	- 	UK retail banking operations be ring-fenced from a bank’s 	wholesale/investment banking operations, with the former 	being conducted within a separately-capitalised subsidiary, 	with an independent Board of Directors and subject, on a 	stand-alone basis, to regulatory requirements relating to 	holdings of capital, loss-absorbent debt and liquidity and to 	large exposures;</a:t>
            </a:r>
          </a:p>
          <a:p>
            <a:pPr eaLnBrk="1" hangingPunct="1">
              <a:lnSpc>
                <a:spcPct val="80000"/>
              </a:lnSpc>
              <a:spcBef>
                <a:spcPct val="20000"/>
              </a:spcBef>
              <a:buClr>
                <a:schemeClr val="hlink"/>
              </a:buClr>
              <a:buSzPct val="100000"/>
            </a:pPr>
            <a:endParaRPr lang="en-GB" sz="800" b="0" dirty="0">
              <a:solidFill>
                <a:srgbClr val="330461"/>
              </a:solidFill>
              <a:latin typeface="Arial" charset="0"/>
            </a:endParaRPr>
          </a:p>
          <a:p>
            <a:pPr eaLnBrk="1" hangingPunct="1">
              <a:lnSpc>
                <a:spcPct val="80000"/>
              </a:lnSpc>
              <a:spcBef>
                <a:spcPct val="20000"/>
              </a:spcBef>
              <a:buClr>
                <a:schemeClr val="hlink"/>
              </a:buClr>
              <a:buSzPct val="100000"/>
              <a:buFont typeface="Arial" charset="0"/>
              <a:buChar char="•"/>
            </a:pPr>
            <a:r>
              <a:rPr lang="en-GB" sz="1200" b="0" dirty="0">
                <a:solidFill>
                  <a:srgbClr val="330461"/>
                </a:solidFill>
                <a:latin typeface="Arial" charset="0"/>
              </a:rPr>
              <a:t>The only concession made to the UK banking industry in the Government’s first formal response (in December 2011) to the ICB’s final report was to exempt a UK-headquartered G-SIB’s non-UK operations (and those of non-ring-fenced banks within these groups) from the minimum ‘primary loss-absorbing capacity’ requirements if it can show that such operations do not pose a risk to UK financial stability.  The subsequent White Paper (HM Treasury, ‘Banking Reform: Delivering Stability and Supporting a Sustainable Economy’, Cmnd.8356, 14 June 2012), however, made two further concessions: ring-fenced banks will be allowed to offer ‘simple’ derivatives products (i.e. those used for hedging purposes), subject to necessary safeguards; and the minimum leverage ratio requirement will not be increased beyond the 3% minimum Tier 1 ratio requirement to be imposed under Basel III (the ICB had argued for a minimum of 4.06% of total assets for large ring-fenced banks).</a:t>
            </a:r>
          </a:p>
        </p:txBody>
      </p:sp>
    </p:spTree>
    <p:extLst>
      <p:ext uri="{BB962C8B-B14F-4D97-AF65-F5344CB8AC3E}">
        <p14:creationId xmlns:p14="http://schemas.microsoft.com/office/powerpoint/2010/main" xmlns="" val="25066782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Times" charset="0"/>
              </a:defRPr>
            </a:lvl1pPr>
            <a:lvl2pPr marL="742950" indent="-285750">
              <a:defRPr sz="2400" b="1">
                <a:solidFill>
                  <a:schemeClr val="tx1"/>
                </a:solidFill>
                <a:latin typeface="Times" charset="0"/>
              </a:defRPr>
            </a:lvl2pPr>
            <a:lvl3pPr marL="1143000" indent="-228600">
              <a:defRPr sz="2400" b="1">
                <a:solidFill>
                  <a:schemeClr val="tx1"/>
                </a:solidFill>
                <a:latin typeface="Times" charset="0"/>
              </a:defRPr>
            </a:lvl3pPr>
            <a:lvl4pPr marL="1600200" indent="-228600">
              <a:defRPr sz="2400" b="1">
                <a:solidFill>
                  <a:schemeClr val="tx1"/>
                </a:solidFill>
                <a:latin typeface="Times" charset="0"/>
              </a:defRPr>
            </a:lvl4pPr>
            <a:lvl5pPr marL="2057400" indent="-228600">
              <a:defRPr sz="2400" b="1">
                <a:solidFill>
                  <a:schemeClr val="tx1"/>
                </a:solidFill>
                <a:latin typeface="Times" charset="0"/>
              </a:defRPr>
            </a:lvl5pPr>
            <a:lvl6pPr marL="2514600" indent="-228600" eaLnBrk="0" fontAlgn="base" hangingPunct="0">
              <a:spcBef>
                <a:spcPct val="0"/>
              </a:spcBef>
              <a:spcAft>
                <a:spcPct val="0"/>
              </a:spcAft>
              <a:defRPr sz="2400" b="1">
                <a:solidFill>
                  <a:schemeClr val="tx1"/>
                </a:solidFill>
                <a:latin typeface="Times" charset="0"/>
              </a:defRPr>
            </a:lvl6pPr>
            <a:lvl7pPr marL="2971800" indent="-228600" eaLnBrk="0" fontAlgn="base" hangingPunct="0">
              <a:spcBef>
                <a:spcPct val="0"/>
              </a:spcBef>
              <a:spcAft>
                <a:spcPct val="0"/>
              </a:spcAft>
              <a:defRPr sz="2400" b="1">
                <a:solidFill>
                  <a:schemeClr val="tx1"/>
                </a:solidFill>
                <a:latin typeface="Times" charset="0"/>
              </a:defRPr>
            </a:lvl7pPr>
            <a:lvl8pPr marL="3429000" indent="-228600" eaLnBrk="0" fontAlgn="base" hangingPunct="0">
              <a:spcBef>
                <a:spcPct val="0"/>
              </a:spcBef>
              <a:spcAft>
                <a:spcPct val="0"/>
              </a:spcAft>
              <a:defRPr sz="2400" b="1">
                <a:solidFill>
                  <a:schemeClr val="tx1"/>
                </a:solidFill>
                <a:latin typeface="Times" charset="0"/>
              </a:defRPr>
            </a:lvl8pPr>
            <a:lvl9pPr marL="3886200" indent="-228600" eaLnBrk="0" fontAlgn="base" hangingPunct="0">
              <a:spcBef>
                <a:spcPct val="0"/>
              </a:spcBef>
              <a:spcAft>
                <a:spcPct val="0"/>
              </a:spcAft>
              <a:defRPr sz="2400" b="1">
                <a:solidFill>
                  <a:schemeClr val="tx1"/>
                </a:solidFill>
                <a:latin typeface="Times" charset="0"/>
              </a:defRPr>
            </a:lvl9pPr>
          </a:lstStyle>
          <a:p>
            <a:fld id="{AE0F7AD8-9131-4220-9A99-DC1D9DDAB72B}" type="slidenum">
              <a:rPr lang="en-GB" sz="1200" b="0" smtClean="0">
                <a:latin typeface="Arial" charset="0"/>
              </a:rPr>
              <a:pPr/>
              <a:t>13</a:t>
            </a:fld>
            <a:endParaRPr lang="en-GB" sz="1200" b="0" dirty="0" smtClean="0">
              <a:latin typeface="Arial" charset="0"/>
            </a:endParaRPr>
          </a:p>
        </p:txBody>
      </p:sp>
      <p:sp>
        <p:nvSpPr>
          <p:cNvPr id="29699" name="Rectangle 3"/>
          <p:cNvSpPr txBox="1">
            <a:spLocks noChangeArrowheads="1"/>
          </p:cNvSpPr>
          <p:nvPr/>
        </p:nvSpPr>
        <p:spPr bwMode="auto">
          <a:xfrm>
            <a:off x="755650" y="1124744"/>
            <a:ext cx="7772400" cy="426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marL="342900" indent="-342900">
              <a:defRPr sz="2400" b="1">
                <a:solidFill>
                  <a:schemeClr val="tx1"/>
                </a:solidFill>
                <a:latin typeface="Times" charset="0"/>
              </a:defRPr>
            </a:lvl1pPr>
            <a:lvl2pPr marL="742950" indent="-285750">
              <a:defRPr sz="2400" b="1">
                <a:solidFill>
                  <a:schemeClr val="tx1"/>
                </a:solidFill>
                <a:latin typeface="Times" charset="0"/>
              </a:defRPr>
            </a:lvl2pPr>
            <a:lvl3pPr marL="1143000" indent="-228600">
              <a:defRPr sz="2400" b="1">
                <a:solidFill>
                  <a:schemeClr val="tx1"/>
                </a:solidFill>
                <a:latin typeface="Times" charset="0"/>
              </a:defRPr>
            </a:lvl3pPr>
            <a:lvl4pPr marL="1600200" indent="-228600">
              <a:defRPr sz="2400" b="1">
                <a:solidFill>
                  <a:schemeClr val="tx1"/>
                </a:solidFill>
                <a:latin typeface="Times" charset="0"/>
              </a:defRPr>
            </a:lvl4pPr>
            <a:lvl5pPr marL="2057400" indent="-228600">
              <a:defRPr sz="2400" b="1">
                <a:solidFill>
                  <a:schemeClr val="tx1"/>
                </a:solidFill>
                <a:latin typeface="Times" charset="0"/>
              </a:defRPr>
            </a:lvl5pPr>
            <a:lvl6pPr marL="2514600" indent="-228600" eaLnBrk="0" fontAlgn="base" hangingPunct="0">
              <a:spcBef>
                <a:spcPct val="0"/>
              </a:spcBef>
              <a:spcAft>
                <a:spcPct val="0"/>
              </a:spcAft>
              <a:defRPr sz="2400" b="1">
                <a:solidFill>
                  <a:schemeClr val="tx1"/>
                </a:solidFill>
                <a:latin typeface="Times" charset="0"/>
              </a:defRPr>
            </a:lvl6pPr>
            <a:lvl7pPr marL="2971800" indent="-228600" eaLnBrk="0" fontAlgn="base" hangingPunct="0">
              <a:spcBef>
                <a:spcPct val="0"/>
              </a:spcBef>
              <a:spcAft>
                <a:spcPct val="0"/>
              </a:spcAft>
              <a:defRPr sz="2400" b="1">
                <a:solidFill>
                  <a:schemeClr val="tx1"/>
                </a:solidFill>
                <a:latin typeface="Times" charset="0"/>
              </a:defRPr>
            </a:lvl7pPr>
            <a:lvl8pPr marL="3429000" indent="-228600" eaLnBrk="0" fontAlgn="base" hangingPunct="0">
              <a:spcBef>
                <a:spcPct val="0"/>
              </a:spcBef>
              <a:spcAft>
                <a:spcPct val="0"/>
              </a:spcAft>
              <a:defRPr sz="2400" b="1">
                <a:solidFill>
                  <a:schemeClr val="tx1"/>
                </a:solidFill>
                <a:latin typeface="Times" charset="0"/>
              </a:defRPr>
            </a:lvl8pPr>
            <a:lvl9pPr marL="3886200" indent="-228600" eaLnBrk="0" fontAlgn="base" hangingPunct="0">
              <a:spcBef>
                <a:spcPct val="0"/>
              </a:spcBef>
              <a:spcAft>
                <a:spcPct val="0"/>
              </a:spcAft>
              <a:defRPr sz="2400" b="1">
                <a:solidFill>
                  <a:schemeClr val="tx1"/>
                </a:solidFill>
                <a:latin typeface="Times" charset="0"/>
              </a:defRPr>
            </a:lvl9pPr>
          </a:lstStyle>
          <a:p>
            <a:pPr eaLnBrk="1" hangingPunct="1">
              <a:lnSpc>
                <a:spcPct val="80000"/>
              </a:lnSpc>
              <a:spcBef>
                <a:spcPct val="20000"/>
              </a:spcBef>
              <a:buClr>
                <a:schemeClr val="hlink"/>
              </a:buClr>
              <a:buSzPct val="100000"/>
            </a:pPr>
            <a:endParaRPr lang="en-GB" sz="1000" b="0" dirty="0">
              <a:solidFill>
                <a:srgbClr val="330461"/>
              </a:solidFill>
              <a:latin typeface="Arial" charset="0"/>
            </a:endParaRPr>
          </a:p>
          <a:p>
            <a:pPr eaLnBrk="1" hangingPunct="1">
              <a:lnSpc>
                <a:spcPct val="80000"/>
              </a:lnSpc>
              <a:spcBef>
                <a:spcPct val="20000"/>
              </a:spcBef>
              <a:buClr>
                <a:schemeClr val="hlink"/>
              </a:buClr>
              <a:buSzPct val="100000"/>
            </a:pPr>
            <a:r>
              <a:rPr lang="en-GB" b="0" dirty="0">
                <a:solidFill>
                  <a:srgbClr val="330461"/>
                </a:solidFill>
                <a:latin typeface="Arial" charset="0"/>
              </a:rPr>
              <a:t>	</a:t>
            </a:r>
            <a:r>
              <a:rPr lang="en-GB" sz="2200" b="0" dirty="0">
                <a:solidFill>
                  <a:srgbClr val="330461"/>
                </a:solidFill>
                <a:latin typeface="Arial" charset="0"/>
              </a:rPr>
              <a:t>- 	large UK retail banks have equity capital of at least 	10% - increasing to 12.5% if regulators introduce a 	counter-cyclical buffer, as catered for in Basel III, and 	to 15.5% if regulators choose to exercise their 	discretion to impose a ‘resolution buffer’ if they judge 	banks not to be readily resolvable – of risk-weighted 	assets (RWAs) and that the backstop leverage ratio 	cap be tightened correspondingly (i.e. Tier 1 capital to 	be at least equal to 4.06% of total assets);</a:t>
            </a:r>
          </a:p>
          <a:p>
            <a:pPr eaLnBrk="1" hangingPunct="1">
              <a:lnSpc>
                <a:spcPct val="80000"/>
              </a:lnSpc>
              <a:spcBef>
                <a:spcPct val="20000"/>
              </a:spcBef>
              <a:buClr>
                <a:schemeClr val="hlink"/>
              </a:buClr>
              <a:buSzPct val="100000"/>
            </a:pPr>
            <a:endParaRPr lang="en-GB" sz="2200" b="0" dirty="0">
              <a:solidFill>
                <a:srgbClr val="330461"/>
              </a:solidFill>
              <a:latin typeface="Arial" charset="0"/>
            </a:endParaRPr>
          </a:p>
          <a:p>
            <a:pPr eaLnBrk="1" hangingPunct="1">
              <a:lnSpc>
                <a:spcPct val="80000"/>
              </a:lnSpc>
              <a:spcBef>
                <a:spcPct val="20000"/>
              </a:spcBef>
              <a:buClr>
                <a:schemeClr val="hlink"/>
              </a:buClr>
              <a:buSzPct val="100000"/>
            </a:pPr>
            <a:r>
              <a:rPr lang="en-GB" sz="2200" b="0" dirty="0">
                <a:solidFill>
                  <a:srgbClr val="330461"/>
                </a:solidFill>
                <a:latin typeface="Arial" charset="0"/>
              </a:rPr>
              <a:t>	-	the non-UK retail operations of UK banks be subject 	to the (lower) international standards in respect of 	capital 	requirements providing that they have credible 	resolution plans, including adequate loss-absorbing 	debt (see next point);</a:t>
            </a:r>
          </a:p>
        </p:txBody>
      </p:sp>
    </p:spTree>
    <p:extLst>
      <p:ext uri="{BB962C8B-B14F-4D97-AF65-F5344CB8AC3E}">
        <p14:creationId xmlns:p14="http://schemas.microsoft.com/office/powerpoint/2010/main" xmlns="" val="28087664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3"/>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Times" charset="0"/>
              </a:defRPr>
            </a:lvl1pPr>
            <a:lvl2pPr marL="742950" indent="-285750">
              <a:defRPr sz="2400" b="1">
                <a:solidFill>
                  <a:schemeClr val="tx1"/>
                </a:solidFill>
                <a:latin typeface="Times" charset="0"/>
              </a:defRPr>
            </a:lvl2pPr>
            <a:lvl3pPr marL="1143000" indent="-228600">
              <a:defRPr sz="2400" b="1">
                <a:solidFill>
                  <a:schemeClr val="tx1"/>
                </a:solidFill>
                <a:latin typeface="Times" charset="0"/>
              </a:defRPr>
            </a:lvl3pPr>
            <a:lvl4pPr marL="1600200" indent="-228600">
              <a:defRPr sz="2400" b="1">
                <a:solidFill>
                  <a:schemeClr val="tx1"/>
                </a:solidFill>
                <a:latin typeface="Times" charset="0"/>
              </a:defRPr>
            </a:lvl4pPr>
            <a:lvl5pPr marL="2057400" indent="-228600">
              <a:defRPr sz="2400" b="1">
                <a:solidFill>
                  <a:schemeClr val="tx1"/>
                </a:solidFill>
                <a:latin typeface="Times" charset="0"/>
              </a:defRPr>
            </a:lvl5pPr>
            <a:lvl6pPr marL="2514600" indent="-228600" eaLnBrk="0" fontAlgn="base" hangingPunct="0">
              <a:spcBef>
                <a:spcPct val="0"/>
              </a:spcBef>
              <a:spcAft>
                <a:spcPct val="0"/>
              </a:spcAft>
              <a:defRPr sz="2400" b="1">
                <a:solidFill>
                  <a:schemeClr val="tx1"/>
                </a:solidFill>
                <a:latin typeface="Times" charset="0"/>
              </a:defRPr>
            </a:lvl6pPr>
            <a:lvl7pPr marL="2971800" indent="-228600" eaLnBrk="0" fontAlgn="base" hangingPunct="0">
              <a:spcBef>
                <a:spcPct val="0"/>
              </a:spcBef>
              <a:spcAft>
                <a:spcPct val="0"/>
              </a:spcAft>
              <a:defRPr sz="2400" b="1">
                <a:solidFill>
                  <a:schemeClr val="tx1"/>
                </a:solidFill>
                <a:latin typeface="Times" charset="0"/>
              </a:defRPr>
            </a:lvl7pPr>
            <a:lvl8pPr marL="3429000" indent="-228600" eaLnBrk="0" fontAlgn="base" hangingPunct="0">
              <a:spcBef>
                <a:spcPct val="0"/>
              </a:spcBef>
              <a:spcAft>
                <a:spcPct val="0"/>
              </a:spcAft>
              <a:defRPr sz="2400" b="1">
                <a:solidFill>
                  <a:schemeClr val="tx1"/>
                </a:solidFill>
                <a:latin typeface="Times" charset="0"/>
              </a:defRPr>
            </a:lvl8pPr>
            <a:lvl9pPr marL="3886200" indent="-228600" eaLnBrk="0" fontAlgn="base" hangingPunct="0">
              <a:spcBef>
                <a:spcPct val="0"/>
              </a:spcBef>
              <a:spcAft>
                <a:spcPct val="0"/>
              </a:spcAft>
              <a:defRPr sz="2400" b="1">
                <a:solidFill>
                  <a:schemeClr val="tx1"/>
                </a:solidFill>
                <a:latin typeface="Times" charset="0"/>
              </a:defRPr>
            </a:lvl9pPr>
          </a:lstStyle>
          <a:p>
            <a:fld id="{9DB94BAB-BC23-4BEB-A9A0-1AB647FC8252}" type="slidenum">
              <a:rPr lang="en-GB" sz="1200" b="0" smtClean="0">
                <a:latin typeface="Arial" charset="0"/>
              </a:rPr>
              <a:pPr/>
              <a:t>14</a:t>
            </a:fld>
            <a:endParaRPr lang="en-GB" sz="1200" b="0" dirty="0" smtClean="0">
              <a:latin typeface="Arial" charset="0"/>
            </a:endParaRPr>
          </a:p>
        </p:txBody>
      </p:sp>
      <p:sp>
        <p:nvSpPr>
          <p:cNvPr id="30723" name="Rectangle 3"/>
          <p:cNvSpPr txBox="1">
            <a:spLocks noChangeArrowheads="1"/>
          </p:cNvSpPr>
          <p:nvPr/>
        </p:nvSpPr>
        <p:spPr bwMode="auto">
          <a:xfrm>
            <a:off x="755650" y="1052736"/>
            <a:ext cx="7772400" cy="426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marL="342900" indent="-342900">
              <a:defRPr sz="2400" b="1">
                <a:solidFill>
                  <a:schemeClr val="tx1"/>
                </a:solidFill>
                <a:latin typeface="Times" charset="0"/>
              </a:defRPr>
            </a:lvl1pPr>
            <a:lvl2pPr marL="742950" indent="-285750">
              <a:defRPr sz="2400" b="1">
                <a:solidFill>
                  <a:schemeClr val="tx1"/>
                </a:solidFill>
                <a:latin typeface="Times" charset="0"/>
              </a:defRPr>
            </a:lvl2pPr>
            <a:lvl3pPr marL="1143000" indent="-228600">
              <a:defRPr sz="2400" b="1">
                <a:solidFill>
                  <a:schemeClr val="tx1"/>
                </a:solidFill>
                <a:latin typeface="Times" charset="0"/>
              </a:defRPr>
            </a:lvl3pPr>
            <a:lvl4pPr marL="1600200" indent="-228600">
              <a:defRPr sz="2400" b="1">
                <a:solidFill>
                  <a:schemeClr val="tx1"/>
                </a:solidFill>
                <a:latin typeface="Times" charset="0"/>
              </a:defRPr>
            </a:lvl4pPr>
            <a:lvl5pPr marL="2057400" indent="-228600">
              <a:defRPr sz="2400" b="1">
                <a:solidFill>
                  <a:schemeClr val="tx1"/>
                </a:solidFill>
                <a:latin typeface="Times" charset="0"/>
              </a:defRPr>
            </a:lvl5pPr>
            <a:lvl6pPr marL="2514600" indent="-228600" eaLnBrk="0" fontAlgn="base" hangingPunct="0">
              <a:spcBef>
                <a:spcPct val="0"/>
              </a:spcBef>
              <a:spcAft>
                <a:spcPct val="0"/>
              </a:spcAft>
              <a:defRPr sz="2400" b="1">
                <a:solidFill>
                  <a:schemeClr val="tx1"/>
                </a:solidFill>
                <a:latin typeface="Times" charset="0"/>
              </a:defRPr>
            </a:lvl6pPr>
            <a:lvl7pPr marL="2971800" indent="-228600" eaLnBrk="0" fontAlgn="base" hangingPunct="0">
              <a:spcBef>
                <a:spcPct val="0"/>
              </a:spcBef>
              <a:spcAft>
                <a:spcPct val="0"/>
              </a:spcAft>
              <a:defRPr sz="2400" b="1">
                <a:solidFill>
                  <a:schemeClr val="tx1"/>
                </a:solidFill>
                <a:latin typeface="Times" charset="0"/>
              </a:defRPr>
            </a:lvl7pPr>
            <a:lvl8pPr marL="3429000" indent="-228600" eaLnBrk="0" fontAlgn="base" hangingPunct="0">
              <a:spcBef>
                <a:spcPct val="0"/>
              </a:spcBef>
              <a:spcAft>
                <a:spcPct val="0"/>
              </a:spcAft>
              <a:defRPr sz="2400" b="1">
                <a:solidFill>
                  <a:schemeClr val="tx1"/>
                </a:solidFill>
                <a:latin typeface="Times" charset="0"/>
              </a:defRPr>
            </a:lvl8pPr>
            <a:lvl9pPr marL="3886200" indent="-228600" eaLnBrk="0" fontAlgn="base" hangingPunct="0">
              <a:spcBef>
                <a:spcPct val="0"/>
              </a:spcBef>
              <a:spcAft>
                <a:spcPct val="0"/>
              </a:spcAft>
              <a:defRPr sz="2400" b="1">
                <a:solidFill>
                  <a:schemeClr val="tx1"/>
                </a:solidFill>
                <a:latin typeface="Times" charset="0"/>
              </a:defRPr>
            </a:lvl9pPr>
          </a:lstStyle>
          <a:p>
            <a:pPr eaLnBrk="1" hangingPunct="1">
              <a:lnSpc>
                <a:spcPct val="80000"/>
              </a:lnSpc>
              <a:spcBef>
                <a:spcPct val="20000"/>
              </a:spcBef>
              <a:buClr>
                <a:schemeClr val="hlink"/>
              </a:buClr>
              <a:buSzPct val="100000"/>
            </a:pPr>
            <a:endParaRPr lang="en-GB" sz="1000" b="0" dirty="0">
              <a:solidFill>
                <a:srgbClr val="330461"/>
              </a:solidFill>
              <a:latin typeface="Arial" charset="0"/>
            </a:endParaRPr>
          </a:p>
          <a:p>
            <a:pPr eaLnBrk="1" hangingPunct="1">
              <a:lnSpc>
                <a:spcPct val="80000"/>
              </a:lnSpc>
              <a:spcBef>
                <a:spcPct val="20000"/>
              </a:spcBef>
              <a:buClr>
                <a:schemeClr val="hlink"/>
              </a:buClr>
              <a:buSzPct val="100000"/>
            </a:pPr>
            <a:r>
              <a:rPr lang="en-GB" b="0" dirty="0">
                <a:solidFill>
                  <a:srgbClr val="330461"/>
                </a:solidFill>
                <a:latin typeface="Arial" charset="0"/>
              </a:rPr>
              <a:t>	</a:t>
            </a:r>
            <a:r>
              <a:rPr lang="en-GB" sz="2200" b="0" dirty="0">
                <a:solidFill>
                  <a:srgbClr val="330461"/>
                </a:solidFill>
                <a:latin typeface="Arial" charset="0"/>
              </a:rPr>
              <a:t>-	the retail and other activities of large UK banking 	groups and UK global systemically-important banks 	should have ‘primary loss-absorbing capacity’ (to 	include equity, ‘bail-in’ bonds and, possibly, 	contingent capital) of at least 	17% of RWAs, with the 	minimum raised to 20% for banks with doubts 	surrounding their resolvability;</a:t>
            </a:r>
          </a:p>
          <a:p>
            <a:pPr eaLnBrk="1" hangingPunct="1">
              <a:lnSpc>
                <a:spcPct val="80000"/>
              </a:lnSpc>
              <a:spcBef>
                <a:spcPct val="20000"/>
              </a:spcBef>
              <a:buClr>
                <a:schemeClr val="hlink"/>
              </a:buClr>
              <a:buSzPct val="100000"/>
            </a:pPr>
            <a:endParaRPr lang="en-GB" sz="2200" b="0" dirty="0">
              <a:solidFill>
                <a:srgbClr val="330461"/>
              </a:solidFill>
              <a:latin typeface="Arial" charset="0"/>
            </a:endParaRPr>
          </a:p>
          <a:p>
            <a:pPr eaLnBrk="1" hangingPunct="1">
              <a:lnSpc>
                <a:spcPct val="80000"/>
              </a:lnSpc>
              <a:spcBef>
                <a:spcPct val="20000"/>
              </a:spcBef>
              <a:buClr>
                <a:schemeClr val="hlink"/>
              </a:buClr>
              <a:buSzPct val="100000"/>
            </a:pPr>
            <a:r>
              <a:rPr lang="en-GB" sz="2200" b="0" dirty="0">
                <a:solidFill>
                  <a:srgbClr val="330461"/>
                </a:solidFill>
                <a:latin typeface="Arial" charset="0"/>
              </a:rPr>
              <a:t>	-	‘depositor preference’ for deposits insured by the 	FSCS 	be introduced.</a:t>
            </a:r>
          </a:p>
        </p:txBody>
      </p:sp>
    </p:spTree>
    <p:extLst>
      <p:ext uri="{BB962C8B-B14F-4D97-AF65-F5344CB8AC3E}">
        <p14:creationId xmlns:p14="http://schemas.microsoft.com/office/powerpoint/2010/main" xmlns="" val="6698439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3"/>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Times" charset="0"/>
              </a:defRPr>
            </a:lvl1pPr>
            <a:lvl2pPr marL="742950" indent="-285750">
              <a:defRPr sz="2400" b="1">
                <a:solidFill>
                  <a:schemeClr val="tx1"/>
                </a:solidFill>
                <a:latin typeface="Times" charset="0"/>
              </a:defRPr>
            </a:lvl2pPr>
            <a:lvl3pPr marL="1143000" indent="-228600">
              <a:defRPr sz="2400" b="1">
                <a:solidFill>
                  <a:schemeClr val="tx1"/>
                </a:solidFill>
                <a:latin typeface="Times" charset="0"/>
              </a:defRPr>
            </a:lvl3pPr>
            <a:lvl4pPr marL="1600200" indent="-228600">
              <a:defRPr sz="2400" b="1">
                <a:solidFill>
                  <a:schemeClr val="tx1"/>
                </a:solidFill>
                <a:latin typeface="Times" charset="0"/>
              </a:defRPr>
            </a:lvl4pPr>
            <a:lvl5pPr marL="2057400" indent="-228600">
              <a:defRPr sz="2400" b="1">
                <a:solidFill>
                  <a:schemeClr val="tx1"/>
                </a:solidFill>
                <a:latin typeface="Times" charset="0"/>
              </a:defRPr>
            </a:lvl5pPr>
            <a:lvl6pPr marL="2514600" indent="-228600" eaLnBrk="0" fontAlgn="base" hangingPunct="0">
              <a:spcBef>
                <a:spcPct val="0"/>
              </a:spcBef>
              <a:spcAft>
                <a:spcPct val="0"/>
              </a:spcAft>
              <a:defRPr sz="2400" b="1">
                <a:solidFill>
                  <a:schemeClr val="tx1"/>
                </a:solidFill>
                <a:latin typeface="Times" charset="0"/>
              </a:defRPr>
            </a:lvl6pPr>
            <a:lvl7pPr marL="2971800" indent="-228600" eaLnBrk="0" fontAlgn="base" hangingPunct="0">
              <a:spcBef>
                <a:spcPct val="0"/>
              </a:spcBef>
              <a:spcAft>
                <a:spcPct val="0"/>
              </a:spcAft>
              <a:defRPr sz="2400" b="1">
                <a:solidFill>
                  <a:schemeClr val="tx1"/>
                </a:solidFill>
                <a:latin typeface="Times" charset="0"/>
              </a:defRPr>
            </a:lvl7pPr>
            <a:lvl8pPr marL="3429000" indent="-228600" eaLnBrk="0" fontAlgn="base" hangingPunct="0">
              <a:spcBef>
                <a:spcPct val="0"/>
              </a:spcBef>
              <a:spcAft>
                <a:spcPct val="0"/>
              </a:spcAft>
              <a:defRPr sz="2400" b="1">
                <a:solidFill>
                  <a:schemeClr val="tx1"/>
                </a:solidFill>
                <a:latin typeface="Times" charset="0"/>
              </a:defRPr>
            </a:lvl8pPr>
            <a:lvl9pPr marL="3886200" indent="-228600" eaLnBrk="0" fontAlgn="base" hangingPunct="0">
              <a:spcBef>
                <a:spcPct val="0"/>
              </a:spcBef>
              <a:spcAft>
                <a:spcPct val="0"/>
              </a:spcAft>
              <a:defRPr sz="2400" b="1">
                <a:solidFill>
                  <a:schemeClr val="tx1"/>
                </a:solidFill>
                <a:latin typeface="Times" charset="0"/>
              </a:defRPr>
            </a:lvl9pPr>
          </a:lstStyle>
          <a:p>
            <a:fld id="{6FE1F30E-F4C8-42C4-904A-843DA34E3813}" type="slidenum">
              <a:rPr lang="en-GB" sz="1200" b="0" smtClean="0">
                <a:latin typeface="Arial" charset="0"/>
              </a:rPr>
              <a:pPr/>
              <a:t>15</a:t>
            </a:fld>
            <a:endParaRPr lang="en-GB" sz="1200" b="0" dirty="0" smtClean="0">
              <a:latin typeface="Arial" charset="0"/>
            </a:endParaRPr>
          </a:p>
        </p:txBody>
      </p:sp>
      <p:sp>
        <p:nvSpPr>
          <p:cNvPr id="31747" name="Rectangle 3"/>
          <p:cNvSpPr txBox="1">
            <a:spLocks noChangeArrowheads="1"/>
          </p:cNvSpPr>
          <p:nvPr/>
        </p:nvSpPr>
        <p:spPr bwMode="auto">
          <a:xfrm>
            <a:off x="755650" y="1052513"/>
            <a:ext cx="7772400" cy="426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marL="342900" indent="-342900">
              <a:defRPr sz="2400" b="1">
                <a:solidFill>
                  <a:schemeClr val="tx1"/>
                </a:solidFill>
                <a:latin typeface="Times" charset="0"/>
              </a:defRPr>
            </a:lvl1pPr>
            <a:lvl2pPr marL="742950" indent="-285750">
              <a:defRPr sz="2400" b="1">
                <a:solidFill>
                  <a:schemeClr val="tx1"/>
                </a:solidFill>
                <a:latin typeface="Times" charset="0"/>
              </a:defRPr>
            </a:lvl2pPr>
            <a:lvl3pPr marL="1143000" indent="-228600">
              <a:defRPr sz="2400" b="1">
                <a:solidFill>
                  <a:schemeClr val="tx1"/>
                </a:solidFill>
                <a:latin typeface="Times" charset="0"/>
              </a:defRPr>
            </a:lvl3pPr>
            <a:lvl4pPr marL="1600200" indent="-228600">
              <a:defRPr sz="2400" b="1">
                <a:solidFill>
                  <a:schemeClr val="tx1"/>
                </a:solidFill>
                <a:latin typeface="Times" charset="0"/>
              </a:defRPr>
            </a:lvl4pPr>
            <a:lvl5pPr marL="2057400" indent="-228600">
              <a:defRPr sz="2400" b="1">
                <a:solidFill>
                  <a:schemeClr val="tx1"/>
                </a:solidFill>
                <a:latin typeface="Times" charset="0"/>
              </a:defRPr>
            </a:lvl5pPr>
            <a:lvl6pPr marL="2514600" indent="-228600" eaLnBrk="0" fontAlgn="base" hangingPunct="0">
              <a:spcBef>
                <a:spcPct val="0"/>
              </a:spcBef>
              <a:spcAft>
                <a:spcPct val="0"/>
              </a:spcAft>
              <a:defRPr sz="2400" b="1">
                <a:solidFill>
                  <a:schemeClr val="tx1"/>
                </a:solidFill>
                <a:latin typeface="Times" charset="0"/>
              </a:defRPr>
            </a:lvl6pPr>
            <a:lvl7pPr marL="2971800" indent="-228600" eaLnBrk="0" fontAlgn="base" hangingPunct="0">
              <a:spcBef>
                <a:spcPct val="0"/>
              </a:spcBef>
              <a:spcAft>
                <a:spcPct val="0"/>
              </a:spcAft>
              <a:defRPr sz="2400" b="1">
                <a:solidFill>
                  <a:schemeClr val="tx1"/>
                </a:solidFill>
                <a:latin typeface="Times" charset="0"/>
              </a:defRPr>
            </a:lvl7pPr>
            <a:lvl8pPr marL="3429000" indent="-228600" eaLnBrk="0" fontAlgn="base" hangingPunct="0">
              <a:spcBef>
                <a:spcPct val="0"/>
              </a:spcBef>
              <a:spcAft>
                <a:spcPct val="0"/>
              </a:spcAft>
              <a:defRPr sz="2400" b="1">
                <a:solidFill>
                  <a:schemeClr val="tx1"/>
                </a:solidFill>
                <a:latin typeface="Times" charset="0"/>
              </a:defRPr>
            </a:lvl8pPr>
            <a:lvl9pPr marL="3886200" indent="-228600" eaLnBrk="0" fontAlgn="base" hangingPunct="0">
              <a:spcBef>
                <a:spcPct val="0"/>
              </a:spcBef>
              <a:spcAft>
                <a:spcPct val="0"/>
              </a:spcAft>
              <a:defRPr sz="2400" b="1">
                <a:solidFill>
                  <a:schemeClr val="tx1"/>
                </a:solidFill>
                <a:latin typeface="Times" charset="0"/>
              </a:defRPr>
            </a:lvl9pPr>
          </a:lstStyle>
          <a:p>
            <a:pPr eaLnBrk="1" hangingPunct="1">
              <a:lnSpc>
                <a:spcPct val="80000"/>
              </a:lnSpc>
              <a:spcBef>
                <a:spcPct val="20000"/>
              </a:spcBef>
              <a:buClr>
                <a:schemeClr val="hlink"/>
              </a:buClr>
              <a:buSzPct val="100000"/>
            </a:pPr>
            <a:endParaRPr lang="en-GB" sz="1000" b="0" dirty="0">
              <a:solidFill>
                <a:srgbClr val="330461"/>
              </a:solidFill>
              <a:latin typeface="Arial" charset="0"/>
            </a:endParaRPr>
          </a:p>
          <a:p>
            <a:pPr eaLnBrk="1" hangingPunct="1">
              <a:lnSpc>
                <a:spcPct val="80000"/>
              </a:lnSpc>
              <a:spcBef>
                <a:spcPct val="20000"/>
              </a:spcBef>
              <a:buClr>
                <a:schemeClr val="hlink"/>
              </a:buClr>
              <a:buSzPct val="100000"/>
              <a:buFont typeface="Wingdings" pitchFamily="2" charset="2"/>
              <a:buChar char="§"/>
            </a:pPr>
            <a:r>
              <a:rPr lang="en-GB" sz="2200" b="0" dirty="0">
                <a:solidFill>
                  <a:srgbClr val="330461"/>
                </a:solidFill>
                <a:latin typeface="Arial" charset="0"/>
              </a:rPr>
              <a:t>Finally, in January 2012, following pre-legislative scrutiny of a draft bill for regulatory reform by the Joint Committee on the draft Financial Services Bill and further consultation, the Government introduced to Parliament the Financial Services Bill.* </a:t>
            </a:r>
          </a:p>
          <a:p>
            <a:pPr eaLnBrk="1" hangingPunct="1">
              <a:lnSpc>
                <a:spcPct val="80000"/>
              </a:lnSpc>
              <a:spcBef>
                <a:spcPct val="20000"/>
              </a:spcBef>
              <a:buClr>
                <a:schemeClr val="hlink"/>
              </a:buClr>
              <a:buSzPct val="100000"/>
            </a:pPr>
            <a:r>
              <a:rPr lang="en-GB" sz="2200" b="0" dirty="0">
                <a:solidFill>
                  <a:srgbClr val="330461"/>
                </a:solidFill>
                <a:latin typeface="Arial" charset="0"/>
              </a:rPr>
              <a:t>	</a:t>
            </a:r>
          </a:p>
          <a:p>
            <a:pPr eaLnBrk="1" hangingPunct="1">
              <a:lnSpc>
                <a:spcPct val="80000"/>
              </a:lnSpc>
              <a:spcBef>
                <a:spcPct val="20000"/>
              </a:spcBef>
              <a:buClr>
                <a:schemeClr val="hlink"/>
              </a:buClr>
              <a:buSzPct val="100000"/>
              <a:buFont typeface="Wingdings" pitchFamily="2" charset="2"/>
              <a:buChar char="§"/>
            </a:pPr>
            <a:r>
              <a:rPr lang="en-GB" sz="2200" b="0" dirty="0">
                <a:solidFill>
                  <a:srgbClr val="330461"/>
                </a:solidFill>
                <a:latin typeface="Arial" charset="0"/>
              </a:rPr>
              <a:t>The main** changes made to the draft bill relate to:</a:t>
            </a:r>
          </a:p>
          <a:p>
            <a:pPr eaLnBrk="1" hangingPunct="1">
              <a:lnSpc>
                <a:spcPct val="80000"/>
              </a:lnSpc>
              <a:spcBef>
                <a:spcPct val="20000"/>
              </a:spcBef>
              <a:buClr>
                <a:schemeClr val="hlink"/>
              </a:buClr>
              <a:buSzPct val="100000"/>
            </a:pPr>
            <a:r>
              <a:rPr lang="en-GB" sz="2200" b="0" dirty="0">
                <a:solidFill>
                  <a:srgbClr val="330461"/>
                </a:solidFill>
                <a:latin typeface="Arial" charset="0"/>
              </a:rPr>
              <a:t>	-	the creation of a new targeted power of direction over 	the Bank of England, which the Chancellor may 	deploy following a notification by the Governor of a 	material risk to public funds, to ensure that Parliament 	and the public are in no doubt that the Chancellor is 	in charge when decisions are being made about 	whether and how to spend public money in a future 	financial crisis ( a draft Memorandum of 	Understanding was also published showing how the 	Treasury and the Bank are expected to work together 	during a crisis – see Annex E of the Bill); and</a:t>
            </a:r>
          </a:p>
        </p:txBody>
      </p:sp>
    </p:spTree>
    <p:extLst>
      <p:ext uri="{BB962C8B-B14F-4D97-AF65-F5344CB8AC3E}">
        <p14:creationId xmlns:p14="http://schemas.microsoft.com/office/powerpoint/2010/main" xmlns="" val="34194448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1">
                <a:solidFill>
                  <a:schemeClr val="tx1"/>
                </a:solidFill>
                <a:latin typeface="Times" charset="0"/>
              </a:defRPr>
            </a:lvl1pPr>
            <a:lvl2pPr marL="742950" indent="-285750">
              <a:defRPr sz="2400" b="1">
                <a:solidFill>
                  <a:schemeClr val="tx1"/>
                </a:solidFill>
                <a:latin typeface="Times" charset="0"/>
              </a:defRPr>
            </a:lvl2pPr>
            <a:lvl3pPr marL="1143000" indent="-228600">
              <a:defRPr sz="2400" b="1">
                <a:solidFill>
                  <a:schemeClr val="tx1"/>
                </a:solidFill>
                <a:latin typeface="Times" charset="0"/>
              </a:defRPr>
            </a:lvl3pPr>
            <a:lvl4pPr marL="1600200" indent="-228600">
              <a:defRPr sz="2400" b="1">
                <a:solidFill>
                  <a:schemeClr val="tx1"/>
                </a:solidFill>
                <a:latin typeface="Times" charset="0"/>
              </a:defRPr>
            </a:lvl4pPr>
            <a:lvl5pPr marL="2057400" indent="-228600">
              <a:defRPr sz="2400" b="1">
                <a:solidFill>
                  <a:schemeClr val="tx1"/>
                </a:solidFill>
                <a:latin typeface="Times" charset="0"/>
              </a:defRPr>
            </a:lvl5pPr>
            <a:lvl6pPr marL="2514600" indent="-228600" eaLnBrk="0" fontAlgn="base" hangingPunct="0">
              <a:spcBef>
                <a:spcPct val="0"/>
              </a:spcBef>
              <a:spcAft>
                <a:spcPct val="0"/>
              </a:spcAft>
              <a:defRPr sz="2400" b="1">
                <a:solidFill>
                  <a:schemeClr val="tx1"/>
                </a:solidFill>
                <a:latin typeface="Times" charset="0"/>
              </a:defRPr>
            </a:lvl6pPr>
            <a:lvl7pPr marL="2971800" indent="-228600" eaLnBrk="0" fontAlgn="base" hangingPunct="0">
              <a:spcBef>
                <a:spcPct val="0"/>
              </a:spcBef>
              <a:spcAft>
                <a:spcPct val="0"/>
              </a:spcAft>
              <a:defRPr sz="2400" b="1">
                <a:solidFill>
                  <a:schemeClr val="tx1"/>
                </a:solidFill>
                <a:latin typeface="Times" charset="0"/>
              </a:defRPr>
            </a:lvl7pPr>
            <a:lvl8pPr marL="3429000" indent="-228600" eaLnBrk="0" fontAlgn="base" hangingPunct="0">
              <a:spcBef>
                <a:spcPct val="0"/>
              </a:spcBef>
              <a:spcAft>
                <a:spcPct val="0"/>
              </a:spcAft>
              <a:defRPr sz="2400" b="1">
                <a:solidFill>
                  <a:schemeClr val="tx1"/>
                </a:solidFill>
                <a:latin typeface="Times" charset="0"/>
              </a:defRPr>
            </a:lvl8pPr>
            <a:lvl9pPr marL="3886200" indent="-228600" eaLnBrk="0" fontAlgn="base" hangingPunct="0">
              <a:spcBef>
                <a:spcPct val="0"/>
              </a:spcBef>
              <a:spcAft>
                <a:spcPct val="0"/>
              </a:spcAft>
              <a:defRPr sz="2400" b="1">
                <a:solidFill>
                  <a:schemeClr val="tx1"/>
                </a:solidFill>
                <a:latin typeface="Times" charset="0"/>
              </a:defRPr>
            </a:lvl9pPr>
          </a:lstStyle>
          <a:p>
            <a:fld id="{B1E668DE-40E4-45B1-BF82-B5B3C0E2AB7A}" type="slidenum">
              <a:rPr lang="en-GB" sz="1200" b="0" smtClean="0">
                <a:latin typeface="Arial" charset="0"/>
              </a:rPr>
              <a:pPr/>
              <a:t>16</a:t>
            </a:fld>
            <a:endParaRPr lang="en-GB" sz="1200" b="0" dirty="0" smtClean="0">
              <a:latin typeface="Arial" charset="0"/>
            </a:endParaRPr>
          </a:p>
        </p:txBody>
      </p:sp>
      <p:sp>
        <p:nvSpPr>
          <p:cNvPr id="32771" name="Rectangle 3"/>
          <p:cNvSpPr txBox="1">
            <a:spLocks noChangeArrowheads="1"/>
          </p:cNvSpPr>
          <p:nvPr/>
        </p:nvSpPr>
        <p:spPr bwMode="auto">
          <a:xfrm>
            <a:off x="755650" y="1340768"/>
            <a:ext cx="7772400" cy="426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marL="901700" indent="-901700">
              <a:tabLst>
                <a:tab pos="538163" algn="l"/>
              </a:tabLst>
              <a:defRPr sz="2400" b="1">
                <a:solidFill>
                  <a:schemeClr val="tx1"/>
                </a:solidFill>
                <a:latin typeface="Times" charset="0"/>
              </a:defRPr>
            </a:lvl1pPr>
            <a:lvl2pPr marL="742950" indent="-285750">
              <a:tabLst>
                <a:tab pos="538163" algn="l"/>
              </a:tabLst>
              <a:defRPr sz="2400" b="1">
                <a:solidFill>
                  <a:schemeClr val="tx1"/>
                </a:solidFill>
                <a:latin typeface="Times" charset="0"/>
              </a:defRPr>
            </a:lvl2pPr>
            <a:lvl3pPr marL="1143000" indent="-228600">
              <a:tabLst>
                <a:tab pos="538163" algn="l"/>
              </a:tabLst>
              <a:defRPr sz="2400" b="1">
                <a:solidFill>
                  <a:schemeClr val="tx1"/>
                </a:solidFill>
                <a:latin typeface="Times" charset="0"/>
              </a:defRPr>
            </a:lvl3pPr>
            <a:lvl4pPr marL="1600200" indent="-228600">
              <a:tabLst>
                <a:tab pos="538163" algn="l"/>
              </a:tabLst>
              <a:defRPr sz="2400" b="1">
                <a:solidFill>
                  <a:schemeClr val="tx1"/>
                </a:solidFill>
                <a:latin typeface="Times" charset="0"/>
              </a:defRPr>
            </a:lvl4pPr>
            <a:lvl5pPr marL="2057400" indent="-228600">
              <a:tabLst>
                <a:tab pos="538163" algn="l"/>
              </a:tabLst>
              <a:defRPr sz="2400" b="1">
                <a:solidFill>
                  <a:schemeClr val="tx1"/>
                </a:solidFill>
                <a:latin typeface="Times" charset="0"/>
              </a:defRPr>
            </a:lvl5pPr>
            <a:lvl6pPr marL="2514600" indent="-228600" eaLnBrk="0" fontAlgn="base" hangingPunct="0">
              <a:spcBef>
                <a:spcPct val="0"/>
              </a:spcBef>
              <a:spcAft>
                <a:spcPct val="0"/>
              </a:spcAft>
              <a:tabLst>
                <a:tab pos="538163" algn="l"/>
              </a:tabLst>
              <a:defRPr sz="2400" b="1">
                <a:solidFill>
                  <a:schemeClr val="tx1"/>
                </a:solidFill>
                <a:latin typeface="Times" charset="0"/>
              </a:defRPr>
            </a:lvl6pPr>
            <a:lvl7pPr marL="2971800" indent="-228600" eaLnBrk="0" fontAlgn="base" hangingPunct="0">
              <a:spcBef>
                <a:spcPct val="0"/>
              </a:spcBef>
              <a:spcAft>
                <a:spcPct val="0"/>
              </a:spcAft>
              <a:tabLst>
                <a:tab pos="538163" algn="l"/>
              </a:tabLst>
              <a:defRPr sz="2400" b="1">
                <a:solidFill>
                  <a:schemeClr val="tx1"/>
                </a:solidFill>
                <a:latin typeface="Times" charset="0"/>
              </a:defRPr>
            </a:lvl7pPr>
            <a:lvl8pPr marL="3429000" indent="-228600" eaLnBrk="0" fontAlgn="base" hangingPunct="0">
              <a:spcBef>
                <a:spcPct val="0"/>
              </a:spcBef>
              <a:spcAft>
                <a:spcPct val="0"/>
              </a:spcAft>
              <a:tabLst>
                <a:tab pos="538163" algn="l"/>
              </a:tabLst>
              <a:defRPr sz="2400" b="1">
                <a:solidFill>
                  <a:schemeClr val="tx1"/>
                </a:solidFill>
                <a:latin typeface="Times" charset="0"/>
              </a:defRPr>
            </a:lvl8pPr>
            <a:lvl9pPr marL="3886200" indent="-228600" eaLnBrk="0" fontAlgn="base" hangingPunct="0">
              <a:spcBef>
                <a:spcPct val="0"/>
              </a:spcBef>
              <a:spcAft>
                <a:spcPct val="0"/>
              </a:spcAft>
              <a:tabLst>
                <a:tab pos="538163" algn="l"/>
              </a:tabLst>
              <a:defRPr sz="2400" b="1">
                <a:solidFill>
                  <a:schemeClr val="tx1"/>
                </a:solidFill>
                <a:latin typeface="Times" charset="0"/>
              </a:defRPr>
            </a:lvl9pPr>
          </a:lstStyle>
          <a:p>
            <a:pPr eaLnBrk="1" hangingPunct="1">
              <a:lnSpc>
                <a:spcPct val="80000"/>
              </a:lnSpc>
              <a:spcBef>
                <a:spcPct val="20000"/>
              </a:spcBef>
              <a:buClr>
                <a:schemeClr val="hlink"/>
              </a:buClr>
              <a:buSzPct val="100000"/>
              <a:defRPr/>
            </a:pPr>
            <a:r>
              <a:rPr lang="en-GB" sz="2200" b="0" dirty="0" smtClean="0">
                <a:solidFill>
                  <a:srgbClr val="330461"/>
                </a:solidFill>
                <a:latin typeface="Arial" charset="0"/>
              </a:rPr>
              <a:t>	-	the switching of responsibility for the regulation of consumer credit from the Office of Fair Trading to the new Financial Conduct Authority***.</a:t>
            </a:r>
          </a:p>
          <a:p>
            <a:pPr marL="0" indent="0" eaLnBrk="1" hangingPunct="1">
              <a:lnSpc>
                <a:spcPct val="80000"/>
              </a:lnSpc>
              <a:spcBef>
                <a:spcPct val="20000"/>
              </a:spcBef>
              <a:buClr>
                <a:schemeClr val="hlink"/>
              </a:buClr>
              <a:buSzPct val="100000"/>
              <a:defRPr/>
            </a:pPr>
            <a:endParaRPr lang="en-GB" sz="2200" b="0" dirty="0" smtClean="0">
              <a:solidFill>
                <a:srgbClr val="330461"/>
              </a:solidFill>
              <a:latin typeface="Arial" charset="0"/>
            </a:endParaRPr>
          </a:p>
          <a:p>
            <a:pPr eaLnBrk="1" hangingPunct="1">
              <a:lnSpc>
                <a:spcPct val="80000"/>
              </a:lnSpc>
              <a:spcBef>
                <a:spcPct val="20000"/>
              </a:spcBef>
              <a:buClr>
                <a:schemeClr val="hlink"/>
              </a:buClr>
              <a:buSzPct val="100000"/>
              <a:defRPr/>
            </a:pPr>
            <a:endParaRPr lang="en-GB" sz="1400" b="0" dirty="0" smtClean="0">
              <a:solidFill>
                <a:srgbClr val="330461"/>
              </a:solidFill>
              <a:latin typeface="Arial" charset="0"/>
            </a:endParaRPr>
          </a:p>
          <a:p>
            <a:pPr eaLnBrk="1" hangingPunct="1">
              <a:lnSpc>
                <a:spcPct val="80000"/>
              </a:lnSpc>
              <a:spcBef>
                <a:spcPct val="20000"/>
              </a:spcBef>
              <a:buClr>
                <a:schemeClr val="hlink"/>
              </a:buClr>
              <a:buSzPct val="100000"/>
              <a:defRPr/>
            </a:pPr>
            <a:r>
              <a:rPr lang="en-GB" sz="1200" b="0" dirty="0" smtClean="0">
                <a:solidFill>
                  <a:srgbClr val="330461"/>
                </a:solidFill>
                <a:latin typeface="Arial" charset="0"/>
              </a:rPr>
              <a:t>*   ‘A new approach to financial regulation: securing stability, protecting consumers’ (Cm. 8268).</a:t>
            </a:r>
          </a:p>
          <a:p>
            <a:pPr eaLnBrk="1" hangingPunct="1">
              <a:lnSpc>
                <a:spcPct val="80000"/>
              </a:lnSpc>
              <a:spcBef>
                <a:spcPct val="20000"/>
              </a:spcBef>
              <a:buClr>
                <a:schemeClr val="hlink"/>
              </a:buClr>
              <a:buSzPct val="100000"/>
              <a:defRPr/>
            </a:pPr>
            <a:endParaRPr lang="en-GB" sz="1200" b="0" dirty="0" smtClean="0">
              <a:solidFill>
                <a:srgbClr val="330461"/>
              </a:solidFill>
              <a:latin typeface="Arial" charset="0"/>
            </a:endParaRPr>
          </a:p>
          <a:p>
            <a:pPr marL="0" eaLnBrk="1" hangingPunct="1">
              <a:lnSpc>
                <a:spcPct val="80000"/>
              </a:lnSpc>
              <a:spcBef>
                <a:spcPct val="20000"/>
              </a:spcBef>
              <a:buClr>
                <a:schemeClr val="hlink"/>
              </a:buClr>
              <a:buSzPct val="100000"/>
              <a:defRPr/>
            </a:pPr>
            <a:r>
              <a:rPr lang="en-GB" sz="1200" b="0" dirty="0" smtClean="0">
                <a:solidFill>
                  <a:srgbClr val="330461"/>
                </a:solidFill>
                <a:latin typeface="Arial" charset="0"/>
              </a:rPr>
              <a:t>** Other changes made relate to the strategic and operational objectives of the FCA, the duties of the PRA, the </a:t>
            </a:r>
          </a:p>
          <a:p>
            <a:pPr marL="0" eaLnBrk="1" hangingPunct="1">
              <a:lnSpc>
                <a:spcPct val="80000"/>
              </a:lnSpc>
              <a:spcBef>
                <a:spcPct val="20000"/>
              </a:spcBef>
              <a:buClr>
                <a:schemeClr val="hlink"/>
              </a:buClr>
              <a:buSzPct val="100000"/>
              <a:defRPr/>
            </a:pPr>
            <a:r>
              <a:rPr lang="en-GB" sz="1200" b="0" dirty="0" smtClean="0">
                <a:solidFill>
                  <a:srgbClr val="330461"/>
                </a:solidFill>
                <a:latin typeface="Arial" charset="0"/>
              </a:rPr>
              <a:t>    “threshold conditions” through which the PRA and FCA control entry and permit the on-going operation of </a:t>
            </a:r>
          </a:p>
          <a:p>
            <a:pPr marL="0" eaLnBrk="1" hangingPunct="1">
              <a:lnSpc>
                <a:spcPct val="80000"/>
              </a:lnSpc>
              <a:spcBef>
                <a:spcPct val="20000"/>
              </a:spcBef>
              <a:buClr>
                <a:schemeClr val="hlink"/>
              </a:buClr>
              <a:buSzPct val="100000"/>
              <a:defRPr/>
            </a:pPr>
            <a:r>
              <a:rPr lang="en-GB" sz="1200" b="0" dirty="0" smtClean="0">
                <a:solidFill>
                  <a:srgbClr val="330461"/>
                </a:solidFill>
                <a:latin typeface="Arial" charset="0"/>
              </a:rPr>
              <a:t>     financial firms, and the measures required to ensure adequate accountability of the respective regulatory</a:t>
            </a:r>
          </a:p>
          <a:p>
            <a:pPr marL="0" eaLnBrk="1" hangingPunct="1">
              <a:lnSpc>
                <a:spcPct val="80000"/>
              </a:lnSpc>
              <a:spcBef>
                <a:spcPct val="20000"/>
              </a:spcBef>
              <a:buClr>
                <a:schemeClr val="hlink"/>
              </a:buClr>
              <a:buSzPct val="100000"/>
              <a:defRPr/>
            </a:pPr>
            <a:r>
              <a:rPr lang="en-GB" sz="1200" b="0" dirty="0" smtClean="0">
                <a:solidFill>
                  <a:srgbClr val="330461"/>
                </a:solidFill>
                <a:latin typeface="Arial" charset="0"/>
              </a:rPr>
              <a:t>     bodies, most especially the Bank of England.</a:t>
            </a:r>
          </a:p>
          <a:p>
            <a:pPr eaLnBrk="1" hangingPunct="1">
              <a:lnSpc>
                <a:spcPct val="80000"/>
              </a:lnSpc>
              <a:spcBef>
                <a:spcPct val="20000"/>
              </a:spcBef>
              <a:buClr>
                <a:schemeClr val="hlink"/>
              </a:buClr>
              <a:buSzPct val="100000"/>
              <a:defRPr/>
            </a:pPr>
            <a:endParaRPr lang="en-GB" sz="1200" b="0" dirty="0" smtClean="0">
              <a:solidFill>
                <a:srgbClr val="330461"/>
              </a:solidFill>
              <a:latin typeface="Arial" charset="0"/>
            </a:endParaRPr>
          </a:p>
          <a:p>
            <a:pPr marL="0" eaLnBrk="1" hangingPunct="1">
              <a:lnSpc>
                <a:spcPct val="80000"/>
              </a:lnSpc>
              <a:spcBef>
                <a:spcPct val="20000"/>
              </a:spcBef>
              <a:buClr>
                <a:schemeClr val="hlink"/>
              </a:buClr>
              <a:buSzPct val="100000"/>
              <a:defRPr/>
            </a:pPr>
            <a:r>
              <a:rPr lang="en-GB" sz="1200" b="0" dirty="0" smtClean="0">
                <a:solidFill>
                  <a:srgbClr val="330461"/>
                </a:solidFill>
                <a:latin typeface="Arial" charset="0"/>
              </a:rPr>
              <a:t>     The Government is also considering: whether the balance between risk and reward for the senior executives  </a:t>
            </a:r>
          </a:p>
          <a:p>
            <a:pPr marL="0" eaLnBrk="1" hangingPunct="1">
              <a:lnSpc>
                <a:spcPct val="80000"/>
              </a:lnSpc>
              <a:spcBef>
                <a:spcPct val="20000"/>
              </a:spcBef>
              <a:buClr>
                <a:schemeClr val="hlink"/>
              </a:buClr>
              <a:buSzPct val="100000"/>
              <a:defRPr/>
            </a:pPr>
            <a:r>
              <a:rPr lang="en-GB" sz="1200" b="0" dirty="0" smtClean="0">
                <a:solidFill>
                  <a:srgbClr val="330461"/>
                </a:solidFill>
                <a:latin typeface="Arial" charset="0"/>
              </a:rPr>
              <a:t>     and managers of banks needs to be adjusted  to take into account the wider impacts to which failings by such </a:t>
            </a:r>
          </a:p>
          <a:p>
            <a:pPr marL="0" eaLnBrk="1" hangingPunct="1">
              <a:lnSpc>
                <a:spcPct val="80000"/>
              </a:lnSpc>
              <a:spcBef>
                <a:spcPct val="20000"/>
              </a:spcBef>
              <a:buClr>
                <a:schemeClr val="hlink"/>
              </a:buClr>
              <a:buSzPct val="100000"/>
              <a:defRPr/>
            </a:pPr>
            <a:r>
              <a:rPr lang="en-GB" sz="1200" b="0" dirty="0" smtClean="0">
                <a:solidFill>
                  <a:srgbClr val="330461"/>
                </a:solidFill>
                <a:latin typeface="Arial" charset="0"/>
              </a:rPr>
              <a:t>     individuals can give rise; and whether the powers of the regulator need to include responsibility for pre-</a:t>
            </a:r>
          </a:p>
          <a:p>
            <a:pPr marL="0" eaLnBrk="1" hangingPunct="1">
              <a:lnSpc>
                <a:spcPct val="80000"/>
              </a:lnSpc>
              <a:spcBef>
                <a:spcPct val="20000"/>
              </a:spcBef>
              <a:buClr>
                <a:schemeClr val="hlink"/>
              </a:buClr>
              <a:buSzPct val="100000"/>
              <a:defRPr/>
            </a:pPr>
            <a:r>
              <a:rPr lang="en-GB" sz="1200" b="0" dirty="0" smtClean="0">
                <a:solidFill>
                  <a:srgbClr val="330461"/>
                </a:solidFill>
                <a:latin typeface="Arial" charset="0"/>
              </a:rPr>
              <a:t>     approving all significant merger and acquisition activities in the banking sector.</a:t>
            </a:r>
          </a:p>
          <a:p>
            <a:pPr marL="0" eaLnBrk="1" hangingPunct="1">
              <a:lnSpc>
                <a:spcPct val="80000"/>
              </a:lnSpc>
              <a:spcBef>
                <a:spcPct val="20000"/>
              </a:spcBef>
              <a:buClr>
                <a:schemeClr val="hlink"/>
              </a:buClr>
              <a:buSzPct val="100000"/>
              <a:defRPr/>
            </a:pPr>
            <a:endParaRPr lang="en-GB" sz="1200" b="0" dirty="0" smtClean="0">
              <a:solidFill>
                <a:srgbClr val="330461"/>
              </a:solidFill>
              <a:latin typeface="Arial" charset="0"/>
            </a:endParaRPr>
          </a:p>
          <a:p>
            <a:pPr marL="0" eaLnBrk="1" hangingPunct="1">
              <a:lnSpc>
                <a:spcPct val="80000"/>
              </a:lnSpc>
              <a:spcBef>
                <a:spcPct val="20000"/>
              </a:spcBef>
              <a:buClr>
                <a:schemeClr val="hlink"/>
              </a:buClr>
              <a:buSzPct val="100000"/>
              <a:defRPr/>
            </a:pPr>
            <a:r>
              <a:rPr lang="en-GB" sz="1200" b="0" dirty="0" smtClean="0">
                <a:solidFill>
                  <a:srgbClr val="330461"/>
                </a:solidFill>
                <a:latin typeface="Arial" charset="0"/>
              </a:rPr>
              <a:t>*** It was also announced in March 2012 that, by 2014, a new ‘Competition and Markets Authority’ would be set </a:t>
            </a:r>
          </a:p>
          <a:p>
            <a:pPr marL="0" eaLnBrk="1" hangingPunct="1">
              <a:lnSpc>
                <a:spcPct val="80000"/>
              </a:lnSpc>
              <a:spcBef>
                <a:spcPct val="20000"/>
              </a:spcBef>
              <a:buClr>
                <a:schemeClr val="hlink"/>
              </a:buClr>
              <a:buSzPct val="100000"/>
              <a:defRPr/>
            </a:pPr>
            <a:r>
              <a:rPr lang="en-GB" sz="1200" b="0" dirty="0" smtClean="0">
                <a:solidFill>
                  <a:srgbClr val="330461"/>
                </a:solidFill>
                <a:latin typeface="Arial" charset="0"/>
              </a:rPr>
              <a:t>     up to subsume the antitrust powers of the Office of Fair Trading and the entire Competition Commission.</a:t>
            </a:r>
          </a:p>
          <a:p>
            <a:pPr eaLnBrk="1" hangingPunct="1">
              <a:lnSpc>
                <a:spcPct val="80000"/>
              </a:lnSpc>
              <a:spcBef>
                <a:spcPct val="20000"/>
              </a:spcBef>
              <a:buClr>
                <a:schemeClr val="hlink"/>
              </a:buClr>
              <a:buSzPct val="100000"/>
              <a:defRPr/>
            </a:pPr>
            <a:endParaRPr lang="en-GB" sz="2200" b="0" dirty="0" smtClean="0">
              <a:solidFill>
                <a:srgbClr val="330461"/>
              </a:solidFill>
              <a:latin typeface="Arial" charset="0"/>
            </a:endParaRPr>
          </a:p>
        </p:txBody>
      </p:sp>
    </p:spTree>
    <p:extLst>
      <p:ext uri="{BB962C8B-B14F-4D97-AF65-F5344CB8AC3E}">
        <p14:creationId xmlns:p14="http://schemas.microsoft.com/office/powerpoint/2010/main" xmlns="" val="7545158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55576" y="188640"/>
            <a:ext cx="7772400" cy="747936"/>
          </a:xfrm>
        </p:spPr>
        <p:txBody>
          <a:bodyPr/>
          <a:lstStyle/>
          <a:p>
            <a:r>
              <a:rPr lang="en-GB" sz="2800" dirty="0" smtClean="0"/>
              <a:t>AN ASSESSMENT</a:t>
            </a:r>
            <a:endParaRPr lang="en-GB" sz="2800" dirty="0"/>
          </a:p>
        </p:txBody>
      </p:sp>
      <p:sp>
        <p:nvSpPr>
          <p:cNvPr id="6" name="Content Placeholder 5"/>
          <p:cNvSpPr>
            <a:spLocks noGrp="1"/>
          </p:cNvSpPr>
          <p:nvPr>
            <p:ph idx="1"/>
          </p:nvPr>
        </p:nvSpPr>
        <p:spPr>
          <a:xfrm>
            <a:off x="755576" y="2132856"/>
            <a:ext cx="7772400" cy="3960440"/>
          </a:xfrm>
        </p:spPr>
        <p:txBody>
          <a:bodyPr/>
          <a:lstStyle/>
          <a:p>
            <a:r>
              <a:rPr lang="en-GB" sz="2200" dirty="0" smtClean="0"/>
              <a:t>Reasons for the changes</a:t>
            </a:r>
          </a:p>
          <a:p>
            <a:pPr marL="722313" indent="-366713">
              <a:buFont typeface="Arial" pitchFamily="34" charset="0"/>
              <a:buChar char="●"/>
            </a:pPr>
            <a:r>
              <a:rPr lang="en-GB" sz="2000" dirty="0" smtClean="0"/>
              <a:t>Political</a:t>
            </a:r>
          </a:p>
          <a:p>
            <a:pPr marL="1077913" indent="-355600">
              <a:buFont typeface="Arial" pitchFamily="34" charset="0"/>
              <a:buChar char="•"/>
            </a:pPr>
            <a:r>
              <a:rPr lang="en-GB" sz="1800" dirty="0" smtClean="0"/>
              <a:t>Coalition government committed to change in line with the Conservative Party’s White Paper on reform published in 2009.</a:t>
            </a:r>
          </a:p>
          <a:p>
            <a:pPr marL="1077913" indent="-355600">
              <a:buFont typeface="Arial" pitchFamily="34" charset="0"/>
              <a:buChar char="•"/>
            </a:pPr>
            <a:r>
              <a:rPr lang="en-GB" sz="1800" dirty="0" smtClean="0"/>
              <a:t>Proposals contained therein reflect a belief that:</a:t>
            </a:r>
          </a:p>
          <a:p>
            <a:pPr marL="1433513" indent="-355600">
              <a:buFontTx/>
              <a:buChar char="-"/>
            </a:pPr>
            <a:r>
              <a:rPr lang="en-GB" sz="1800" dirty="0" smtClean="0"/>
              <a:t>the ‘Tripartite’ system failed to operate, as intended, during the crisis;</a:t>
            </a:r>
          </a:p>
          <a:p>
            <a:pPr marL="1433513" indent="-355600">
              <a:buFontTx/>
              <a:buChar char="-"/>
            </a:pPr>
            <a:r>
              <a:rPr lang="en-GB" sz="1800" dirty="0" smtClean="0"/>
              <a:t>the FSA grossly underperformed in the run-up to and during the crisis;</a:t>
            </a:r>
          </a:p>
          <a:p>
            <a:pPr marL="1433513" indent="-355600">
              <a:buFontTx/>
              <a:buChar char="-"/>
            </a:pPr>
            <a:r>
              <a:rPr lang="en-GB" sz="1800" dirty="0" smtClean="0"/>
              <a:t>the Bank needs new macro-prudential powers to allow it to meet its new statutory objectives for financial stability;</a:t>
            </a:r>
          </a:p>
          <a:p>
            <a:pPr marL="1433513" indent="-355600">
              <a:buFontTx/>
              <a:buChar char="-"/>
            </a:pPr>
            <a:r>
              <a:rPr lang="en-GB" sz="1800" dirty="0" smtClean="0"/>
              <a:t>a ‘twin peaks’ approach to regulation is necessary  that separates responsibility for prudential regulation and supervision from that for conduct of business;</a:t>
            </a:r>
          </a:p>
          <a:p>
            <a:pPr marL="1433513" indent="-355600">
              <a:buFontTx/>
              <a:buChar char="-"/>
            </a:pPr>
            <a:r>
              <a:rPr lang="en-GB" sz="1800" dirty="0" smtClean="0"/>
              <a:t>cost-effectiveness of financial regulation would be further enhanced if the Bank has responsibility for both micro- and macro-prudential regulation and supervision.</a:t>
            </a:r>
          </a:p>
          <a:p>
            <a:pPr marL="1065213">
              <a:buFontTx/>
              <a:buChar char="-"/>
            </a:pPr>
            <a:endParaRPr lang="en-GB" sz="2000" dirty="0" smtClean="0"/>
          </a:p>
          <a:p>
            <a:pPr marL="1077913" indent="-355600">
              <a:buFont typeface="Arial" pitchFamily="34" charset="0"/>
              <a:buChar char="•"/>
            </a:pPr>
            <a:endParaRPr lang="en-GB" dirty="0" smtClean="0"/>
          </a:p>
          <a:p>
            <a:pPr>
              <a:buFont typeface="Arial" pitchFamily="34" charset="0"/>
              <a:buChar char="•"/>
            </a:pPr>
            <a:endParaRPr lang="en-GB" dirty="0"/>
          </a:p>
        </p:txBody>
      </p:sp>
      <p:sp>
        <p:nvSpPr>
          <p:cNvPr id="2" name="Slide Number Placeholder 1"/>
          <p:cNvSpPr>
            <a:spLocks noGrp="1"/>
          </p:cNvSpPr>
          <p:nvPr>
            <p:ph type="sldNum" sz="quarter" idx="12"/>
          </p:nvPr>
        </p:nvSpPr>
        <p:spPr/>
        <p:txBody>
          <a:bodyPr/>
          <a:lstStyle/>
          <a:p>
            <a:pPr>
              <a:defRPr/>
            </a:pPr>
            <a:fld id="{6EE1326A-855C-40FE-BA3A-F0FA6BA0C50E}" type="slidenum">
              <a:rPr lang="en-GB" smtClean="0">
                <a:solidFill>
                  <a:srgbClr val="330066"/>
                </a:solidFill>
              </a:rPr>
              <a:pPr>
                <a:defRPr/>
              </a:pPr>
              <a:t>17</a:t>
            </a:fld>
            <a:endParaRPr lang="en-GB" dirty="0">
              <a:solidFill>
                <a:srgbClr val="330066"/>
              </a:solidFill>
            </a:endParaRPr>
          </a:p>
        </p:txBody>
      </p:sp>
    </p:spTree>
    <p:extLst>
      <p:ext uri="{BB962C8B-B14F-4D97-AF65-F5344CB8AC3E}">
        <p14:creationId xmlns:p14="http://schemas.microsoft.com/office/powerpoint/2010/main" xmlns="" val="17494112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124744"/>
            <a:ext cx="7772400" cy="4267200"/>
          </a:xfrm>
        </p:spPr>
        <p:txBody>
          <a:bodyPr/>
          <a:lstStyle/>
          <a:p>
            <a:pPr marL="722313" indent="-366713">
              <a:buFont typeface="Arial" pitchFamily="34" charset="0"/>
              <a:buChar char="●"/>
            </a:pPr>
            <a:r>
              <a:rPr lang="en-GB" sz="2000" dirty="0" smtClean="0"/>
              <a:t>Economic</a:t>
            </a:r>
          </a:p>
          <a:p>
            <a:pPr marL="1077913" indent="-355600">
              <a:buFont typeface="Arial" pitchFamily="34" charset="0"/>
              <a:buChar char="•"/>
            </a:pPr>
            <a:r>
              <a:rPr lang="en-GB" sz="2000" dirty="0" smtClean="0"/>
              <a:t>The financial crisis of 2007-2009 clearly indicated a need to, </a:t>
            </a:r>
            <a:r>
              <a:rPr lang="en-GB" sz="2000" i="1" dirty="0" smtClean="0"/>
              <a:t>inter alia</a:t>
            </a:r>
            <a:r>
              <a:rPr lang="en-GB" sz="2000" dirty="0" smtClean="0"/>
              <a:t>:</a:t>
            </a:r>
          </a:p>
          <a:p>
            <a:pPr marL="1433513" indent="-355600">
              <a:buFontTx/>
              <a:buChar char="-"/>
            </a:pPr>
            <a:r>
              <a:rPr lang="en-GB" sz="1800" dirty="0" smtClean="0"/>
              <a:t>revisit the ‘Tripartite’ system of financial regulation;</a:t>
            </a:r>
          </a:p>
          <a:p>
            <a:pPr marL="1433513" indent="-355600">
              <a:buFontTx/>
              <a:buChar char="-"/>
            </a:pPr>
            <a:r>
              <a:rPr lang="en-GB" sz="1800" dirty="0" smtClean="0"/>
              <a:t>reduce the threat of regulatory capture (by the financial services industry and government alike);</a:t>
            </a:r>
          </a:p>
          <a:p>
            <a:pPr marL="1433513" indent="-355600">
              <a:buFontTx/>
              <a:buChar char="-"/>
            </a:pPr>
            <a:r>
              <a:rPr lang="en-GB" sz="1800" dirty="0" smtClean="0"/>
              <a:t>provide the Bank with macro-prudential powers to allow it to discharge its financial stability obligations; and</a:t>
            </a:r>
          </a:p>
          <a:p>
            <a:pPr marL="1433513" indent="-355600">
              <a:buFontTx/>
              <a:buChar char="-"/>
            </a:pPr>
            <a:r>
              <a:rPr lang="en-GB" sz="1800" dirty="0" smtClean="0"/>
              <a:t>protect taxpayers from bailouts.</a:t>
            </a:r>
            <a:endParaRPr lang="en-GB" sz="1800" dirty="0"/>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18</a:t>
            </a:fld>
            <a:endParaRPr lang="en-GB" dirty="0">
              <a:solidFill>
                <a:srgbClr val="330066"/>
              </a:solidFill>
            </a:endParaRPr>
          </a:p>
        </p:txBody>
      </p:sp>
    </p:spTree>
    <p:extLst>
      <p:ext uri="{BB962C8B-B14F-4D97-AF65-F5344CB8AC3E}">
        <p14:creationId xmlns:p14="http://schemas.microsoft.com/office/powerpoint/2010/main" xmlns="" val="35904558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sz="2200" dirty="0" smtClean="0"/>
              <a:t>My preferred (four agency) structural framework (I also fully support the ring-fence proposals of the ICB):</a:t>
            </a:r>
          </a:p>
          <a:p>
            <a:pPr marL="722313" indent="-366713">
              <a:buFont typeface="Arial" pitchFamily="34" charset="0"/>
              <a:buChar char="●"/>
            </a:pPr>
            <a:r>
              <a:rPr lang="en-GB" sz="1800" dirty="0" smtClean="0"/>
              <a:t>The FSA to remain responsible for the micro-prudential regulation and supervision (including conduct of business) of financial intermediaries and the triggering of the ‘Special Resolution Regime’ (SRR) introduced under the Banking Act of 2009.</a:t>
            </a:r>
          </a:p>
          <a:p>
            <a:pPr marL="722313" indent="-366713">
              <a:buFont typeface="Arial" pitchFamily="34" charset="0"/>
              <a:buChar char="●"/>
            </a:pPr>
            <a:r>
              <a:rPr lang="en-GB" sz="1800" dirty="0" smtClean="0"/>
              <a:t>The Bank to be granted new macro-prudential powers necessary to allow it to discharge its statutory responsibility for financial stability.</a:t>
            </a:r>
          </a:p>
          <a:p>
            <a:pPr marL="722313" indent="-366713">
              <a:buFont typeface="Arial" pitchFamily="34" charset="0"/>
              <a:buChar char="●"/>
            </a:pPr>
            <a:r>
              <a:rPr lang="en-GB" sz="1800" dirty="0" smtClean="0"/>
              <a:t>HM Treasury to remain responsible for the institutional structure of regulation </a:t>
            </a:r>
            <a:r>
              <a:rPr lang="en-GB" sz="1800" dirty="0"/>
              <a:t>a</a:t>
            </a:r>
            <a:r>
              <a:rPr lang="en-GB" sz="1800" dirty="0" smtClean="0"/>
              <a:t>nd the legislation which governs it, for the discharging of international commitments and, as keeper of the nation’s purse, final arbiter for decisions to mount support operations.</a:t>
            </a:r>
          </a:p>
          <a:p>
            <a:pPr marL="722313" indent="-366713">
              <a:buFont typeface="Arial" pitchFamily="34" charset="0"/>
              <a:buChar char="●"/>
            </a:pPr>
            <a:r>
              <a:rPr lang="en-GB" sz="1800" dirty="0" smtClean="0"/>
              <a:t>A new agency, the ‘Deposit Protection Agency’ (DPA), to be set up to be responsible for deposit protection – the ‘sub-scheme’ of the Financial Services Compensation Scheme to be replaced by a stand-alone deposit insurance fund – and failure resolution, under a ‘Prompt Corrective Action’-type mandate (in operation in the USA and Japan), with the SRR </a:t>
            </a:r>
            <a:r>
              <a:rPr lang="en-GB" sz="1800" dirty="0"/>
              <a:t>t</a:t>
            </a:r>
            <a:r>
              <a:rPr lang="en-GB" sz="1800" dirty="0" smtClean="0"/>
              <a:t>ools currently available at the Bank at its disposal.</a:t>
            </a:r>
          </a:p>
          <a:p>
            <a:pPr marL="722313" indent="-366713">
              <a:buFont typeface="Arial" pitchFamily="34" charset="0"/>
              <a:buChar char="●"/>
            </a:pPr>
            <a:endParaRPr lang="en-GB" sz="2000" dirty="0" smtClean="0"/>
          </a:p>
          <a:p>
            <a:endParaRPr lang="en-GB" dirty="0"/>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19</a:t>
            </a:fld>
            <a:endParaRPr lang="en-GB" dirty="0">
              <a:solidFill>
                <a:srgbClr val="330066"/>
              </a:solidFill>
            </a:endParaRPr>
          </a:p>
        </p:txBody>
      </p:sp>
    </p:spTree>
    <p:extLst>
      <p:ext uri="{BB962C8B-B14F-4D97-AF65-F5344CB8AC3E}">
        <p14:creationId xmlns:p14="http://schemas.microsoft.com/office/powerpoint/2010/main" xmlns="" val="3907403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764704"/>
            <a:ext cx="7772400" cy="990600"/>
          </a:xfrm>
        </p:spPr>
        <p:txBody>
          <a:bodyPr/>
          <a:lstStyle/>
          <a:p>
            <a:r>
              <a:rPr lang="en-GB" dirty="0" smtClean="0"/>
              <a:t>INTRODUCTION</a:t>
            </a:r>
            <a:endParaRPr lang="en-GB" dirty="0"/>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2</a:t>
            </a:fld>
            <a:endParaRPr lang="en-GB" dirty="0">
              <a:solidFill>
                <a:srgbClr val="330066"/>
              </a:solidFill>
            </a:endParaRPr>
          </a:p>
        </p:txBody>
      </p:sp>
      <p:sp>
        <p:nvSpPr>
          <p:cNvPr id="5" name="Rectangle 3"/>
          <p:cNvSpPr>
            <a:spLocks noGrp="1" noChangeArrowheads="1"/>
          </p:cNvSpPr>
          <p:nvPr>
            <p:ph idx="1"/>
          </p:nvPr>
        </p:nvSpPr>
        <p:spPr/>
        <p:txBody>
          <a:bodyPr/>
          <a:lstStyle/>
          <a:p>
            <a:pPr marL="0" indent="0" eaLnBrk="1" hangingPunct="1">
              <a:lnSpc>
                <a:spcPct val="80000"/>
              </a:lnSpc>
              <a:buFont typeface="Wingdings" pitchFamily="2" charset="2"/>
              <a:buNone/>
            </a:pPr>
            <a:r>
              <a:rPr lang="en-GB" sz="2400" dirty="0" smtClean="0">
                <a:solidFill>
                  <a:schemeClr val="tx1"/>
                </a:solidFill>
              </a:rPr>
              <a:t>Outline of Presentation</a:t>
            </a:r>
          </a:p>
          <a:p>
            <a:pPr marL="0" indent="0" eaLnBrk="1" hangingPunct="1">
              <a:lnSpc>
                <a:spcPct val="80000"/>
              </a:lnSpc>
              <a:buFont typeface="Wingdings" pitchFamily="2" charset="2"/>
              <a:buNone/>
            </a:pPr>
            <a:endParaRPr lang="en-GB" sz="2400" dirty="0" smtClean="0">
              <a:solidFill>
                <a:schemeClr val="tx1"/>
              </a:solidFill>
            </a:endParaRPr>
          </a:p>
          <a:p>
            <a:pPr marL="0" indent="0" eaLnBrk="1" hangingPunct="1">
              <a:lnSpc>
                <a:spcPct val="80000"/>
              </a:lnSpc>
            </a:pPr>
            <a:r>
              <a:rPr lang="en-GB" sz="2400" dirty="0" smtClean="0">
                <a:solidFill>
                  <a:schemeClr val="tx1"/>
                </a:solidFill>
              </a:rPr>
              <a:t>	Historical perspective</a:t>
            </a:r>
          </a:p>
          <a:p>
            <a:pPr marL="0" indent="0" eaLnBrk="1" hangingPunct="1">
              <a:lnSpc>
                <a:spcPct val="80000"/>
              </a:lnSpc>
            </a:pPr>
            <a:r>
              <a:rPr lang="en-GB" sz="2400" dirty="0" smtClean="0">
                <a:solidFill>
                  <a:schemeClr val="tx1"/>
                </a:solidFill>
              </a:rPr>
              <a:t> 	The new architecture to be introduced in 2013</a:t>
            </a:r>
          </a:p>
          <a:p>
            <a:pPr marL="895350" indent="-895350" eaLnBrk="1" hangingPunct="1">
              <a:lnSpc>
                <a:spcPct val="80000"/>
              </a:lnSpc>
            </a:pPr>
            <a:r>
              <a:rPr lang="en-GB" sz="2400" dirty="0">
                <a:solidFill>
                  <a:schemeClr val="tx1"/>
                </a:solidFill>
              </a:rPr>
              <a:t>A</a:t>
            </a:r>
            <a:r>
              <a:rPr lang="en-GB" sz="2400" dirty="0" smtClean="0">
                <a:solidFill>
                  <a:schemeClr val="tx1"/>
                </a:solidFill>
              </a:rPr>
              <a:t>n assessment</a:t>
            </a:r>
          </a:p>
          <a:p>
            <a:pPr marL="895350" indent="-895350" eaLnBrk="1" hangingPunct="1">
              <a:lnSpc>
                <a:spcPct val="80000"/>
              </a:lnSpc>
            </a:pPr>
            <a:r>
              <a:rPr lang="en-GB" sz="2400" dirty="0">
                <a:solidFill>
                  <a:schemeClr val="tx1"/>
                </a:solidFill>
              </a:rPr>
              <a:t>S</a:t>
            </a:r>
            <a:r>
              <a:rPr lang="en-GB" sz="2400" dirty="0" smtClean="0">
                <a:solidFill>
                  <a:schemeClr val="tx1"/>
                </a:solidFill>
              </a:rPr>
              <a:t>ummary and conclusions</a:t>
            </a:r>
          </a:p>
          <a:p>
            <a:pPr marL="901700" lvl="1" indent="-901700" eaLnBrk="1" hangingPunct="1">
              <a:lnSpc>
                <a:spcPct val="80000"/>
              </a:lnSpc>
              <a:buFont typeface="Wingdings" pitchFamily="2" charset="2"/>
              <a:buNone/>
            </a:pPr>
            <a:endParaRPr lang="en-GB" sz="2200" dirty="0" smtClean="0">
              <a:solidFill>
                <a:schemeClr val="tx1"/>
              </a:solidFill>
            </a:endParaRPr>
          </a:p>
        </p:txBody>
      </p:sp>
    </p:spTree>
    <p:extLst>
      <p:ext uri="{BB962C8B-B14F-4D97-AF65-F5344CB8AC3E}">
        <p14:creationId xmlns:p14="http://schemas.microsoft.com/office/powerpoint/2010/main" xmlns="" val="16945967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052736"/>
            <a:ext cx="7772400" cy="4267200"/>
          </a:xfrm>
        </p:spPr>
        <p:txBody>
          <a:bodyPr/>
          <a:lstStyle/>
          <a:p>
            <a:r>
              <a:rPr lang="en-GB" sz="2200" dirty="0" smtClean="0"/>
              <a:t>Justification for these (somewhat heretical) views*:</a:t>
            </a:r>
          </a:p>
          <a:p>
            <a:pPr marL="722313" indent="-366713">
              <a:buFont typeface="Arial" pitchFamily="34" charset="0"/>
              <a:buChar char="●"/>
            </a:pPr>
            <a:r>
              <a:rPr lang="en-GB" sz="1800" dirty="0" smtClean="0"/>
              <a:t>In respect of the </a:t>
            </a:r>
            <a:r>
              <a:rPr lang="en-GB" sz="1800" b="1" dirty="0" smtClean="0"/>
              <a:t>‘Tripartite’ system</a:t>
            </a:r>
            <a:r>
              <a:rPr lang="en-GB" sz="1800" dirty="0" smtClean="0"/>
              <a:t>, my personal view is that the crisis indicated its failure due to personality clashes (especially between Chancellor Darling and the ‘Sun King’ Governor) rather than design flaws.  Operationally, it would appear that each of the three parties held an effective power of veto, a recipe for inaction.  Surely the system could be enhanced by clearly re-defining the respective roles and responsibilities of the relevant  parties (now 4 in number under my proposals) – reaffirming the supremacy of the Treasury in decisions relating to bail-outs – and strengthening the corresponding lines of communication.</a:t>
            </a:r>
          </a:p>
          <a:p>
            <a:pPr marL="722313" indent="0">
              <a:buNone/>
            </a:pPr>
            <a:r>
              <a:rPr lang="en-GB" sz="1800" dirty="0" smtClean="0"/>
              <a:t>Moreover, the crisis management arrangements proposed under the new structure, and embodied within a new Memorandum of Understanding between HM Treasury and the Bank**, have yet to be tested, their success, as before, being dependent on co-ordination and co-operation between the relevant bodies (i.e. the FPC, the PRA and the Treasury).</a:t>
            </a:r>
          </a:p>
          <a:p>
            <a:pPr marL="355600" indent="0">
              <a:buNone/>
            </a:pPr>
            <a:r>
              <a:rPr lang="en-GB" sz="900" dirty="0" smtClean="0"/>
              <a:t>*   As set out in a written submission to the Joint Committee on the Draft Financial Service Bill.</a:t>
            </a:r>
          </a:p>
          <a:p>
            <a:pPr marL="355600" indent="0">
              <a:buNone/>
            </a:pPr>
            <a:r>
              <a:rPr lang="en-GB" sz="900" dirty="0" smtClean="0"/>
              <a:t>**  The current Memorandum of Understanding, which delineates each of the three organisations’ areas of responsibility within the field of financial stability and establishes the nature of the co-ordination and co-operation (in terms of information-gathering and dissemination) to be adopted, is set out in the Bank of England Act 1998 as an Annex.</a:t>
            </a:r>
            <a:endParaRPr lang="en-GB" sz="900" dirty="0"/>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20</a:t>
            </a:fld>
            <a:endParaRPr lang="en-GB" dirty="0">
              <a:solidFill>
                <a:srgbClr val="330066"/>
              </a:solidFill>
            </a:endParaRPr>
          </a:p>
        </p:txBody>
      </p:sp>
    </p:spTree>
    <p:extLst>
      <p:ext uri="{BB962C8B-B14F-4D97-AF65-F5344CB8AC3E}">
        <p14:creationId xmlns:p14="http://schemas.microsoft.com/office/powerpoint/2010/main" xmlns="" val="14199226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196752"/>
            <a:ext cx="7772400" cy="4267200"/>
          </a:xfrm>
        </p:spPr>
        <p:txBody>
          <a:bodyPr/>
          <a:lstStyle/>
          <a:p>
            <a:pPr marL="722313" indent="-366713">
              <a:buFont typeface="Arial" pitchFamily="34" charset="0"/>
              <a:buChar char="●"/>
            </a:pPr>
            <a:r>
              <a:rPr lang="en-GB" sz="2000" dirty="0" smtClean="0"/>
              <a:t>As for the </a:t>
            </a:r>
            <a:r>
              <a:rPr lang="en-GB" sz="2000" b="1" dirty="0" smtClean="0"/>
              <a:t>FSA</a:t>
            </a:r>
            <a:r>
              <a:rPr lang="en-GB" sz="2000" dirty="0" smtClean="0"/>
              <a:t>:</a:t>
            </a:r>
          </a:p>
          <a:p>
            <a:pPr marL="1077913" indent="-355600">
              <a:buFont typeface="Arial" pitchFamily="34" charset="0"/>
              <a:buChar char="•"/>
            </a:pPr>
            <a:r>
              <a:rPr lang="en-GB" sz="1800" dirty="0" smtClean="0"/>
              <a:t>clearly it had a bad crisis, as it readily acknowledged in a very honest internal </a:t>
            </a:r>
            <a:r>
              <a:rPr lang="en-GB" sz="1800" i="1" dirty="0" smtClean="0"/>
              <a:t>post mortem</a:t>
            </a:r>
            <a:r>
              <a:rPr lang="en-GB" sz="1800" dirty="0" smtClean="0"/>
              <a:t> on its supervisory failings in respect of Northern Rock, but the subsequent introduction of its ‘Supervisory Enhancement Plan’ and policy development since then (under the guidance of Lord Turner) suggest to me that it should be given another chance.</a:t>
            </a:r>
          </a:p>
          <a:p>
            <a:pPr marL="1077913" indent="-355600">
              <a:buNone/>
            </a:pPr>
            <a:endParaRPr lang="en-GB" sz="1200" dirty="0" smtClean="0"/>
          </a:p>
          <a:p>
            <a:pPr marL="1077913" indent="-355600">
              <a:buFont typeface="Arial" pitchFamily="34" charset="0"/>
              <a:buChar char="•"/>
            </a:pPr>
            <a:r>
              <a:rPr lang="en-GB" sz="1800" dirty="0" smtClean="0"/>
              <a:t>I strongly agreed with the Labour Government’s decision of 1997 to create the unitary agency but, like everyone else, was horrified at its effective ‘capture’ by both the finance industry and government in the mistaken quest for ‘light-touch’ regulation during the 1998-2007 period.</a:t>
            </a:r>
            <a:endParaRPr lang="en-GB" sz="1800" dirty="0"/>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21</a:t>
            </a:fld>
            <a:endParaRPr lang="en-GB" dirty="0">
              <a:solidFill>
                <a:srgbClr val="330066"/>
              </a:solidFill>
            </a:endParaRPr>
          </a:p>
        </p:txBody>
      </p:sp>
    </p:spTree>
    <p:extLst>
      <p:ext uri="{BB962C8B-B14F-4D97-AF65-F5344CB8AC3E}">
        <p14:creationId xmlns:p14="http://schemas.microsoft.com/office/powerpoint/2010/main" xmlns="" val="17406519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196752"/>
            <a:ext cx="7772400" cy="4267200"/>
          </a:xfrm>
        </p:spPr>
        <p:txBody>
          <a:bodyPr/>
          <a:lstStyle/>
          <a:p>
            <a:pPr marL="1077913" indent="-355600">
              <a:buFont typeface="Arial" pitchFamily="34" charset="0"/>
              <a:buChar char="•"/>
            </a:pPr>
            <a:r>
              <a:rPr lang="en-GB" sz="1800" dirty="0" smtClean="0"/>
              <a:t>I do not subscribe to the view, however, that it took its ‘eye off the ball’ because of its over-riding concern with conduct of business issues (as opposed to prudential issues – although the prime focus on capital adequacy understandably was responsible for a neglect of other prudential concerns), which questions the case for the introduction of a ‘twin peaks’ approach.</a:t>
            </a:r>
          </a:p>
          <a:p>
            <a:pPr marL="1077913" indent="-355600">
              <a:buNone/>
            </a:pPr>
            <a:endParaRPr lang="en-GB" sz="1200" dirty="0" smtClean="0"/>
          </a:p>
          <a:p>
            <a:pPr marL="1077913" indent="-355600">
              <a:buFont typeface="Arial" pitchFamily="34" charset="0"/>
              <a:buChar char="•"/>
            </a:pPr>
            <a:r>
              <a:rPr lang="en-GB" sz="1800" dirty="0" smtClean="0"/>
              <a:t>Moreover, the Bank also had a bad crisis – it initially failed to grasp the full significance of the emerging crisis, leading to a reticence to extend liquidity support to Northern Rock and inject liquidity into the wider system and to cut interest rates – and, unlike the FSA, has not seen fit to conduct and publish a comprehensive review of its ‘performance’ in the run-up to and during the crisis.  [The details of three, more limited, independent reviews were released in November 2012, however, confirming widespread fears about the culture prevailing at the Bank during this period.]</a:t>
            </a:r>
          </a:p>
          <a:p>
            <a:pPr>
              <a:buFont typeface="Arial" pitchFamily="34" charset="0"/>
              <a:buChar char="•"/>
            </a:pPr>
            <a:endParaRPr lang="en-GB" sz="1800" dirty="0"/>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22</a:t>
            </a:fld>
            <a:endParaRPr lang="en-GB" dirty="0">
              <a:solidFill>
                <a:srgbClr val="330066"/>
              </a:solidFill>
            </a:endParaRPr>
          </a:p>
        </p:txBody>
      </p:sp>
    </p:spTree>
    <p:extLst>
      <p:ext uri="{BB962C8B-B14F-4D97-AF65-F5344CB8AC3E}">
        <p14:creationId xmlns:p14="http://schemas.microsoft.com/office/powerpoint/2010/main" xmlns="" val="10152407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052736"/>
            <a:ext cx="7772400" cy="4267200"/>
          </a:xfrm>
        </p:spPr>
        <p:txBody>
          <a:bodyPr/>
          <a:lstStyle/>
          <a:p>
            <a:pPr marL="1077913" indent="-355600">
              <a:buFont typeface="Arial" pitchFamily="34" charset="0"/>
              <a:buChar char="•"/>
            </a:pPr>
            <a:r>
              <a:rPr lang="en-GB" sz="1800" dirty="0" smtClean="0"/>
              <a:t>To my mind, the decision to scrap the FSA is highly politicised and reflects the coalition government’s determination to implement the Conservative Party’s White Paper proposals produced when in opposition.</a:t>
            </a:r>
          </a:p>
          <a:p>
            <a:pPr marL="1077913" indent="-355600">
              <a:buNone/>
            </a:pPr>
            <a:endParaRPr lang="en-GB" sz="1200" dirty="0" smtClean="0"/>
          </a:p>
          <a:p>
            <a:pPr marL="1077913" indent="-355600">
              <a:buFont typeface="Arial" pitchFamily="34" charset="0"/>
              <a:buChar char="•"/>
            </a:pPr>
            <a:r>
              <a:rPr lang="en-GB" sz="1800" dirty="0" smtClean="0"/>
              <a:t>Accordingly, I believe the decision to scrap the FSA and transfer micro-prudential regulation and supervision to the Bank represents a leap of faith, with not-so-distant banking history (i.e. the BCCI and Barings affairs) cautioning against blind acceptance of the alleged logic behind the structural changes.</a:t>
            </a:r>
          </a:p>
          <a:p>
            <a:pPr marL="1077913" indent="-355600">
              <a:buNone/>
            </a:pPr>
            <a:endParaRPr lang="en-GB" sz="1200" dirty="0" smtClean="0"/>
          </a:p>
          <a:p>
            <a:pPr marL="1077913" indent="-355600">
              <a:buFont typeface="Arial" pitchFamily="34" charset="0"/>
              <a:buChar char="•"/>
            </a:pPr>
            <a:r>
              <a:rPr lang="en-GB" sz="1800" dirty="0"/>
              <a:t>Finally, when assessing the merits of burdening the Bank with both macro and micro prudential powers, the old debates about potential conflicts of interest and threats to independence automatically arise.  Aside from issues of competence, one of the main arguments against giving the central bank responsibility for regulation and supervision has always been the fear that inevitable bank failure will damage the moral standing of the Bank, to the detriment of the wider economy.</a:t>
            </a:r>
            <a:endParaRPr lang="en-GB" sz="1800" dirty="0" smtClean="0"/>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23</a:t>
            </a:fld>
            <a:endParaRPr lang="en-GB" dirty="0">
              <a:solidFill>
                <a:srgbClr val="330066"/>
              </a:solidFill>
            </a:endParaRPr>
          </a:p>
        </p:txBody>
      </p:sp>
    </p:spTree>
    <p:extLst>
      <p:ext uri="{BB962C8B-B14F-4D97-AF65-F5344CB8AC3E}">
        <p14:creationId xmlns:p14="http://schemas.microsoft.com/office/powerpoint/2010/main" xmlns="" val="39931769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124744"/>
            <a:ext cx="7772400" cy="4267200"/>
          </a:xfrm>
        </p:spPr>
        <p:txBody>
          <a:bodyPr/>
          <a:lstStyle/>
          <a:p>
            <a:pPr marL="722313" indent="0">
              <a:buNone/>
            </a:pPr>
            <a:r>
              <a:rPr lang="en-GB" sz="1800" dirty="0" smtClean="0"/>
              <a:t>In </a:t>
            </a:r>
            <a:r>
              <a:rPr lang="en-GB" sz="1800" dirty="0"/>
              <a:t>this respect, many central banks - but, notably, not the US Fed - see the regulatory and supervisory function as a ‘poisoned chalice’ which, when considered alongside the potential for heightened conflicts of interest, lead some to conclude it is an area of responsibility they can well do without.  Of course, the arguments for and against the joint discharge of monetary and prudential policy by a central bank are finely balanced, a position not fundamentally changed by crisis-related evidence given the failings of both central bankers and regulators/supervisors </a:t>
            </a:r>
            <a:r>
              <a:rPr lang="en-GB" sz="1800" dirty="0" smtClean="0"/>
              <a:t>alike.  But</a:t>
            </a:r>
            <a:r>
              <a:rPr lang="en-GB" sz="1800" dirty="0"/>
              <a:t>, within a UK context, at a time when the Bank’s credibility is being undermined by persistent overshooting of inflation targets, the risk of further reputational damage arising from future bank failure should not be underestimated.  Moreover, additional responsibilities will undoubtedly lead to demands for more external oversight of the Bank, thereby undermining its independence.</a:t>
            </a:r>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24</a:t>
            </a:fld>
            <a:endParaRPr lang="en-GB" dirty="0">
              <a:solidFill>
                <a:srgbClr val="330066"/>
              </a:solidFill>
            </a:endParaRPr>
          </a:p>
        </p:txBody>
      </p:sp>
    </p:spTree>
    <p:extLst>
      <p:ext uri="{BB962C8B-B14F-4D97-AF65-F5344CB8AC3E}">
        <p14:creationId xmlns:p14="http://schemas.microsoft.com/office/powerpoint/2010/main" xmlns="" val="4109510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124744"/>
            <a:ext cx="7920880" cy="4267200"/>
          </a:xfrm>
        </p:spPr>
        <p:txBody>
          <a:bodyPr/>
          <a:lstStyle/>
          <a:p>
            <a:pPr marL="722313" indent="-366713">
              <a:buFont typeface="Arial" pitchFamily="34" charset="0"/>
              <a:buChar char="●"/>
            </a:pPr>
            <a:r>
              <a:rPr lang="en-GB" sz="2000" dirty="0" smtClean="0"/>
              <a:t>Lastly, in connection with deposit protection, as mentioned above I would prefer it if deposit protection was formally separated from other forms of investor protection in recognition of its unique potential stabilisation features.  That is, unlike the other forms of investor protection, an appropriately-designed deposit protection scheme can reduce the chances of the insured event – a bank failure – occurring by reducing depositors’ incentives to initiate </a:t>
            </a:r>
            <a:r>
              <a:rPr lang="en-GB" sz="2000" dirty="0"/>
              <a:t>or otherwise participate in bank runs.  In this way, financial fragility and the threat of contagion is reduced.  This benefit, long recognised as the major benefit in the US since the introduction of Federal deposit insurance in 1933, is additional to the compensation accruing to depositors of failed banks.  Having established a free-standing scheme, ideally run by a separate agency, the features of the scheme then have to be assessed from an </a:t>
            </a:r>
            <a:r>
              <a:rPr lang="en-GB" sz="2000" dirty="0" smtClean="0"/>
              <a:t>‘incentive-compatible’ </a:t>
            </a:r>
            <a:r>
              <a:rPr lang="en-GB" sz="2000" dirty="0"/>
              <a:t>perspective to minimise the costs associated with the induced moral hazard, adverse selection and principal/agency conflict.  </a:t>
            </a:r>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25</a:t>
            </a:fld>
            <a:endParaRPr lang="en-GB" dirty="0">
              <a:solidFill>
                <a:srgbClr val="330066"/>
              </a:solidFill>
            </a:endParaRPr>
          </a:p>
        </p:txBody>
      </p:sp>
    </p:spTree>
    <p:extLst>
      <p:ext uri="{BB962C8B-B14F-4D97-AF65-F5344CB8AC3E}">
        <p14:creationId xmlns:p14="http://schemas.microsoft.com/office/powerpoint/2010/main" xmlns="" val="31314143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340768"/>
            <a:ext cx="7772400" cy="4267200"/>
          </a:xfrm>
        </p:spPr>
        <p:txBody>
          <a:bodyPr/>
          <a:lstStyle/>
          <a:p>
            <a:pPr marL="722313" indent="0">
              <a:buNone/>
            </a:pPr>
            <a:r>
              <a:rPr lang="en-GB" sz="2000" dirty="0"/>
              <a:t>Although, post crisis, UK arrangements have been improved via attempts to increase awareness of the scheme and a reduction in the normal period before compensation becomes available - to 7 days from a bank’s closure - more could be done to improve incentive compatibility.  Accordingly, a pre-funded scheme should replace the current hybrid system which relies heavily on ex-post top ups as circumstances dictate; and, notwithstanding the practical problems involved, a risk-related premium structure should replace the current flat rate structure, both to offset the increased moral hazard resulting from the increase in the level of protection to £85,000 per customer per bank and from the abolition of co-insurance, and to minimise the inequitable cross-subsidies existing under current arrangements whereby the strong/well-managed subsidise the weak/poorly-managed.  It is to be hoped that the FSA’s current review of the FSCS’s funding model results in these outcomes.</a:t>
            </a:r>
          </a:p>
          <a:p>
            <a:endParaRPr lang="en-GB" dirty="0"/>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26</a:t>
            </a:fld>
            <a:endParaRPr lang="en-GB" dirty="0">
              <a:solidFill>
                <a:srgbClr val="330066"/>
              </a:solidFill>
            </a:endParaRPr>
          </a:p>
        </p:txBody>
      </p:sp>
    </p:spTree>
    <p:extLst>
      <p:ext uri="{BB962C8B-B14F-4D97-AF65-F5344CB8AC3E}">
        <p14:creationId xmlns:p14="http://schemas.microsoft.com/office/powerpoint/2010/main" xmlns="" val="17349341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04664"/>
            <a:ext cx="7772400" cy="720080"/>
          </a:xfrm>
        </p:spPr>
        <p:txBody>
          <a:bodyPr/>
          <a:lstStyle/>
          <a:p>
            <a:r>
              <a:rPr lang="en-GB" sz="2800" dirty="0" smtClean="0"/>
              <a:t>SUMMARY AND CONCLUSIONS</a:t>
            </a:r>
            <a:endParaRPr lang="en-GB" sz="2800" dirty="0"/>
          </a:p>
        </p:txBody>
      </p:sp>
      <p:sp>
        <p:nvSpPr>
          <p:cNvPr id="3" name="Content Placeholder 2"/>
          <p:cNvSpPr>
            <a:spLocks noGrp="1"/>
          </p:cNvSpPr>
          <p:nvPr>
            <p:ph idx="1"/>
          </p:nvPr>
        </p:nvSpPr>
        <p:spPr/>
        <p:txBody>
          <a:bodyPr/>
          <a:lstStyle/>
          <a:p>
            <a:r>
              <a:rPr lang="en-GB" sz="2200" dirty="0" smtClean="0"/>
              <a:t>Early in 2013 a new architecture for financial regulation will be introduced in the UK which will see the Bank of England becoming one of the most powerful central banks in the world.</a:t>
            </a:r>
          </a:p>
          <a:p>
            <a:r>
              <a:rPr lang="en-GB" sz="2200" dirty="0" smtClean="0"/>
              <a:t>I remain far from convinced, however, that the structural changes involved for the regulatory and supervisory framework will deliver the benefits sought.  There can be no presumption that the abolition of the FSA, the switch to a ‘twin peaks’ approach and the return of micro-prudential regulation and supervision to the Bank of England will necessarily improve ‘performance’, let alone increase cost-effectiveness.</a:t>
            </a:r>
            <a:endParaRPr lang="en-GB" sz="2200" dirty="0"/>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27</a:t>
            </a:fld>
            <a:endParaRPr lang="en-GB" dirty="0">
              <a:solidFill>
                <a:srgbClr val="330066"/>
              </a:solidFill>
            </a:endParaRPr>
          </a:p>
        </p:txBody>
      </p:sp>
    </p:spTree>
    <p:extLst>
      <p:ext uri="{BB962C8B-B14F-4D97-AF65-F5344CB8AC3E}">
        <p14:creationId xmlns:p14="http://schemas.microsoft.com/office/powerpoint/2010/main" xmlns="" val="29090896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052736"/>
            <a:ext cx="7772400" cy="4267200"/>
          </a:xfrm>
        </p:spPr>
        <p:txBody>
          <a:bodyPr/>
          <a:lstStyle/>
          <a:p>
            <a:r>
              <a:rPr lang="en-GB" sz="2200" smtClean="0"/>
              <a:t>Policymakers </a:t>
            </a:r>
            <a:r>
              <a:rPr lang="en-GB" sz="2200" dirty="0" smtClean="0"/>
              <a:t>must recognise that there is no magical formula for delivering the optimal institutional framework governing the regulation and supervision of financial intermediaries; and that the success of the chosen system will always depend upon the quality and integrity of the human capital deployed at the relevant bodies and the effectiveness of the co-ordination and co-operation prevailing between such bodies.</a:t>
            </a:r>
          </a:p>
          <a:p>
            <a:pPr marL="0" indent="0">
              <a:buNone/>
            </a:pPr>
            <a:endParaRPr lang="en-GB" sz="1000" dirty="0" smtClean="0"/>
          </a:p>
          <a:p>
            <a:r>
              <a:rPr lang="en-GB" sz="2200" dirty="0" smtClean="0"/>
              <a:t>At the end of the day it will be down to ordinary people – regulators, central bankers, supervisor, auditors, compliance officers, board members, etc. – to deliver what society expects from reform, whatever the design of policy and the form of the institutional architecture and financial infrastructure put in place to facilitate it.</a:t>
            </a:r>
            <a:endParaRPr lang="en-GB" sz="2200" dirty="0"/>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28</a:t>
            </a:fld>
            <a:endParaRPr lang="en-GB" dirty="0">
              <a:solidFill>
                <a:srgbClr val="330066"/>
              </a:solidFill>
            </a:endParaRPr>
          </a:p>
        </p:txBody>
      </p:sp>
    </p:spTree>
    <p:extLst>
      <p:ext uri="{BB962C8B-B14F-4D97-AF65-F5344CB8AC3E}">
        <p14:creationId xmlns:p14="http://schemas.microsoft.com/office/powerpoint/2010/main" xmlns="" val="332282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60648"/>
            <a:ext cx="7772400" cy="720079"/>
          </a:xfrm>
        </p:spPr>
        <p:txBody>
          <a:bodyPr anchor="ctr">
            <a:noAutofit/>
          </a:bodyPr>
          <a:lstStyle/>
          <a:p>
            <a:r>
              <a:rPr lang="en-GB" dirty="0" smtClean="0"/>
              <a:t/>
            </a:r>
            <a:br>
              <a:rPr lang="en-GB" dirty="0" smtClean="0"/>
            </a:br>
            <a:r>
              <a:rPr lang="en-GB" sz="2400" dirty="0" smtClean="0"/>
              <a:t>HISTORICAL PERSPECTIVE</a:t>
            </a:r>
            <a:r>
              <a:rPr lang="en-GB" sz="2800" dirty="0" smtClean="0"/>
              <a:t/>
            </a:r>
            <a:br>
              <a:rPr lang="en-GB" sz="2800" dirty="0" smtClean="0"/>
            </a:br>
            <a:r>
              <a:rPr lang="en-GB" sz="800" dirty="0" smtClean="0"/>
              <a:t/>
            </a:r>
            <a:br>
              <a:rPr lang="en-GB" sz="800" dirty="0" smtClean="0"/>
            </a:br>
            <a:endParaRPr lang="en-GB" dirty="0"/>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3</a:t>
            </a:fld>
            <a:endParaRPr lang="en-GB" dirty="0">
              <a:solidFill>
                <a:srgbClr val="330066"/>
              </a:solidFill>
            </a:endParaRPr>
          </a:p>
        </p:txBody>
      </p:sp>
      <p:sp>
        <p:nvSpPr>
          <p:cNvPr id="9" name="Rectangle 8"/>
          <p:cNvSpPr/>
          <p:nvPr/>
        </p:nvSpPr>
        <p:spPr>
          <a:xfrm>
            <a:off x="605297" y="836712"/>
            <a:ext cx="8143167" cy="461665"/>
          </a:xfrm>
          <a:prstGeom prst="rect">
            <a:avLst/>
          </a:prstGeom>
        </p:spPr>
        <p:txBody>
          <a:bodyPr wrap="square">
            <a:spAutoFit/>
          </a:bodyPr>
          <a:lstStyle/>
          <a:p>
            <a:pPr marL="269875" indent="-269875">
              <a:buClr>
                <a:schemeClr val="tx2"/>
              </a:buClr>
              <a:buFont typeface="Wingdings" pitchFamily="2" charset="2"/>
              <a:buChar char="§"/>
            </a:pPr>
            <a:r>
              <a:rPr lang="en-GB" sz="2400" dirty="0" smtClean="0"/>
              <a:t>Structure of UK Financial </a:t>
            </a:r>
            <a:r>
              <a:rPr lang="en-GB" sz="2400" dirty="0"/>
              <a:t>R</a:t>
            </a:r>
            <a:r>
              <a:rPr lang="en-GB" sz="2400" dirty="0" smtClean="0"/>
              <a:t>egulation Pre-October 1997</a:t>
            </a:r>
            <a:endParaRPr lang="en-GB" sz="2400" dirty="0"/>
          </a:p>
        </p:txBody>
      </p:sp>
      <p:grpSp>
        <p:nvGrpSpPr>
          <p:cNvPr id="12" name="Group 11"/>
          <p:cNvGrpSpPr/>
          <p:nvPr/>
        </p:nvGrpSpPr>
        <p:grpSpPr>
          <a:xfrm>
            <a:off x="1187625" y="1389415"/>
            <a:ext cx="6746700" cy="4168424"/>
            <a:chOff x="0" y="0"/>
            <a:chExt cx="6724650" cy="4257675"/>
          </a:xfrm>
        </p:grpSpPr>
        <p:sp>
          <p:nvSpPr>
            <p:cNvPr id="13" name="Text Box 1"/>
            <p:cNvSpPr txBox="1"/>
            <p:nvPr/>
          </p:nvSpPr>
          <p:spPr>
            <a:xfrm>
              <a:off x="1085850" y="9525"/>
              <a:ext cx="1009650" cy="60007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000" dirty="0">
                  <a:effectLst/>
                  <a:latin typeface="Arial"/>
                  <a:ea typeface="SimSun"/>
                </a:rPr>
                <a:t>Department of Trade and Industry</a:t>
              </a:r>
              <a:endParaRPr lang="en-GB" sz="1200" dirty="0">
                <a:effectLst/>
                <a:latin typeface="Arial"/>
                <a:ea typeface="SimSun"/>
              </a:endParaRPr>
            </a:p>
          </p:txBody>
        </p:sp>
        <p:sp>
          <p:nvSpPr>
            <p:cNvPr id="14" name="Text Box 2"/>
            <p:cNvSpPr txBox="1"/>
            <p:nvPr/>
          </p:nvSpPr>
          <p:spPr>
            <a:xfrm>
              <a:off x="4819650" y="390525"/>
              <a:ext cx="1009650" cy="600075"/>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000" dirty="0">
                  <a:effectLst/>
                  <a:latin typeface="Arial"/>
                  <a:ea typeface="SimSun"/>
                </a:rPr>
                <a:t>Securities and Investments Board</a:t>
              </a:r>
              <a:endParaRPr lang="en-GB" sz="1200" dirty="0">
                <a:effectLst/>
                <a:latin typeface="Arial"/>
                <a:ea typeface="SimSun"/>
              </a:endParaRPr>
            </a:p>
          </p:txBody>
        </p:sp>
        <p:sp>
          <p:nvSpPr>
            <p:cNvPr id="15" name="Text Box 3"/>
            <p:cNvSpPr txBox="1"/>
            <p:nvPr/>
          </p:nvSpPr>
          <p:spPr>
            <a:xfrm>
              <a:off x="1781175" y="1181100"/>
              <a:ext cx="1009650" cy="600075"/>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000" dirty="0">
                  <a:effectLst/>
                  <a:latin typeface="Arial"/>
                  <a:ea typeface="SimSun"/>
                </a:rPr>
                <a:t>Building Societies Commission</a:t>
              </a:r>
              <a:endParaRPr lang="en-GB" sz="1200" dirty="0">
                <a:effectLst/>
                <a:latin typeface="Arial"/>
                <a:ea typeface="SimSun"/>
              </a:endParaRPr>
            </a:p>
          </p:txBody>
        </p:sp>
        <p:sp>
          <p:nvSpPr>
            <p:cNvPr id="16" name="Text Box 4"/>
            <p:cNvSpPr txBox="1"/>
            <p:nvPr/>
          </p:nvSpPr>
          <p:spPr>
            <a:xfrm>
              <a:off x="3248025" y="1457325"/>
              <a:ext cx="1009650" cy="600075"/>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000" dirty="0">
                  <a:effectLst/>
                  <a:latin typeface="Arial"/>
                  <a:ea typeface="SimSun"/>
                </a:rPr>
                <a:t>Personal Investment Authority</a:t>
              </a:r>
              <a:endParaRPr lang="en-GB" sz="1200" dirty="0">
                <a:effectLst/>
                <a:latin typeface="Arial"/>
                <a:ea typeface="SimSun"/>
              </a:endParaRPr>
            </a:p>
          </p:txBody>
        </p:sp>
        <p:sp>
          <p:nvSpPr>
            <p:cNvPr id="17" name="Text Box 5"/>
            <p:cNvSpPr txBox="1"/>
            <p:nvPr/>
          </p:nvSpPr>
          <p:spPr>
            <a:xfrm>
              <a:off x="4438650" y="1457325"/>
              <a:ext cx="1009650" cy="600075"/>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000" dirty="0">
                  <a:effectLst/>
                  <a:latin typeface="Arial"/>
                  <a:ea typeface="SimSun"/>
                </a:rPr>
                <a:t>Securities and Futures Authority</a:t>
              </a:r>
              <a:endParaRPr lang="en-GB" sz="1200" dirty="0">
                <a:effectLst/>
                <a:latin typeface="Arial"/>
                <a:ea typeface="SimSun"/>
              </a:endParaRPr>
            </a:p>
          </p:txBody>
        </p:sp>
        <p:sp>
          <p:nvSpPr>
            <p:cNvPr id="18" name="Text Box 6"/>
            <p:cNvSpPr txBox="1"/>
            <p:nvPr/>
          </p:nvSpPr>
          <p:spPr>
            <a:xfrm>
              <a:off x="5638800" y="1447800"/>
              <a:ext cx="1009650" cy="742950"/>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000" dirty="0">
                  <a:effectLst/>
                  <a:latin typeface="Arial"/>
                  <a:ea typeface="SimSun"/>
                </a:rPr>
                <a:t>Investment Management Regulatory Organisation</a:t>
              </a:r>
              <a:endParaRPr lang="en-GB" sz="1200" dirty="0">
                <a:effectLst/>
                <a:latin typeface="Arial"/>
                <a:ea typeface="SimSun"/>
              </a:endParaRPr>
            </a:p>
          </p:txBody>
        </p:sp>
        <p:sp>
          <p:nvSpPr>
            <p:cNvPr id="19" name="Text Box 7"/>
            <p:cNvSpPr txBox="1"/>
            <p:nvPr/>
          </p:nvSpPr>
          <p:spPr>
            <a:xfrm>
              <a:off x="3619500" y="0"/>
              <a:ext cx="1009650" cy="295275"/>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000" dirty="0">
                  <a:effectLst/>
                  <a:latin typeface="Arial"/>
                  <a:ea typeface="SimSun"/>
                </a:rPr>
                <a:t>HM Treasury</a:t>
              </a:r>
              <a:endParaRPr lang="en-GB" sz="1200" dirty="0">
                <a:effectLst/>
                <a:latin typeface="Arial"/>
                <a:ea typeface="SimSun"/>
              </a:endParaRPr>
            </a:p>
          </p:txBody>
        </p:sp>
        <p:sp>
          <p:nvSpPr>
            <p:cNvPr id="20" name="Text Box 8"/>
            <p:cNvSpPr txBox="1"/>
            <p:nvPr/>
          </p:nvSpPr>
          <p:spPr>
            <a:xfrm>
              <a:off x="2543175" y="561975"/>
              <a:ext cx="1219200" cy="295275"/>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000" dirty="0">
                  <a:effectLst/>
                  <a:latin typeface="Arial"/>
                  <a:ea typeface="SimSun"/>
                </a:rPr>
                <a:t>Bank of England</a:t>
              </a:r>
              <a:endParaRPr lang="en-GB" sz="1200" dirty="0">
                <a:effectLst/>
                <a:latin typeface="Arial"/>
                <a:ea typeface="SimSun"/>
              </a:endParaRPr>
            </a:p>
          </p:txBody>
        </p:sp>
        <p:sp>
          <p:nvSpPr>
            <p:cNvPr id="21" name="Text Box 9"/>
            <p:cNvSpPr txBox="1"/>
            <p:nvPr/>
          </p:nvSpPr>
          <p:spPr>
            <a:xfrm>
              <a:off x="1790700" y="2838450"/>
              <a:ext cx="1009650" cy="466725"/>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000" dirty="0">
                  <a:effectLst/>
                  <a:latin typeface="Arial"/>
                  <a:ea typeface="SimSun"/>
                </a:rPr>
                <a:t>Building Societies</a:t>
              </a:r>
              <a:endParaRPr lang="en-GB" sz="1200" dirty="0">
                <a:effectLst/>
                <a:latin typeface="Arial"/>
                <a:ea typeface="SimSun"/>
              </a:endParaRPr>
            </a:p>
          </p:txBody>
        </p:sp>
        <p:sp>
          <p:nvSpPr>
            <p:cNvPr id="22" name="Text Box 10"/>
            <p:cNvSpPr txBox="1"/>
            <p:nvPr/>
          </p:nvSpPr>
          <p:spPr>
            <a:xfrm>
              <a:off x="1085850" y="3790950"/>
              <a:ext cx="1009650" cy="466725"/>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000" dirty="0">
                  <a:effectLst/>
                  <a:latin typeface="Arial"/>
                  <a:ea typeface="SimSun"/>
                </a:rPr>
                <a:t>Insurance Companies</a:t>
              </a:r>
              <a:endParaRPr lang="en-GB" sz="1200" dirty="0">
                <a:effectLst/>
                <a:latin typeface="Arial"/>
                <a:ea typeface="SimSun"/>
              </a:endParaRPr>
            </a:p>
          </p:txBody>
        </p:sp>
        <p:sp>
          <p:nvSpPr>
            <p:cNvPr id="23" name="Text Box 12"/>
            <p:cNvSpPr txBox="1"/>
            <p:nvPr/>
          </p:nvSpPr>
          <p:spPr>
            <a:xfrm>
              <a:off x="2762250" y="3790950"/>
              <a:ext cx="695325" cy="466725"/>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GB" sz="800" dirty="0">
                  <a:effectLst/>
                  <a:latin typeface="Arial"/>
                  <a:ea typeface="SimSun"/>
                </a:rPr>
                <a:t> </a:t>
              </a:r>
              <a:endParaRPr lang="en-GB" sz="1200" dirty="0">
                <a:effectLst/>
                <a:latin typeface="Arial"/>
                <a:ea typeface="SimSun"/>
              </a:endParaRPr>
            </a:p>
            <a:p>
              <a:pPr algn="ctr">
                <a:lnSpc>
                  <a:spcPct val="115000"/>
                </a:lnSpc>
                <a:spcAft>
                  <a:spcPts val="0"/>
                </a:spcAft>
              </a:pPr>
              <a:r>
                <a:rPr lang="en-GB" sz="1000" dirty="0">
                  <a:effectLst/>
                  <a:latin typeface="Arial"/>
                  <a:ea typeface="SimSun"/>
                </a:rPr>
                <a:t>Banks</a:t>
              </a:r>
              <a:endParaRPr lang="en-GB" sz="1200" dirty="0">
                <a:effectLst/>
                <a:latin typeface="Arial"/>
                <a:ea typeface="SimSun"/>
              </a:endParaRPr>
            </a:p>
          </p:txBody>
        </p:sp>
        <p:sp>
          <p:nvSpPr>
            <p:cNvPr id="24" name="Text Box 13"/>
            <p:cNvSpPr txBox="1"/>
            <p:nvPr/>
          </p:nvSpPr>
          <p:spPr>
            <a:xfrm>
              <a:off x="3543300" y="3790950"/>
              <a:ext cx="1009650" cy="466725"/>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000" dirty="0">
                  <a:effectLst/>
                  <a:latin typeface="Arial"/>
                  <a:ea typeface="SimSun"/>
                </a:rPr>
                <a:t>Financial Advisors</a:t>
              </a:r>
              <a:endParaRPr lang="en-GB" sz="1200" dirty="0">
                <a:effectLst/>
                <a:latin typeface="Arial"/>
                <a:ea typeface="SimSun"/>
              </a:endParaRPr>
            </a:p>
          </p:txBody>
        </p:sp>
        <p:sp>
          <p:nvSpPr>
            <p:cNvPr id="25" name="Text Box 14"/>
            <p:cNvSpPr txBox="1"/>
            <p:nvPr/>
          </p:nvSpPr>
          <p:spPr>
            <a:xfrm>
              <a:off x="4629150" y="3790950"/>
              <a:ext cx="1009650" cy="466725"/>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000" dirty="0">
                  <a:effectLst/>
                  <a:latin typeface="Arial"/>
                  <a:ea typeface="SimSun"/>
                </a:rPr>
                <a:t>Securities Houses</a:t>
              </a:r>
              <a:endParaRPr lang="en-GB" sz="1200" dirty="0">
                <a:effectLst/>
                <a:latin typeface="Arial"/>
                <a:ea typeface="SimSun"/>
              </a:endParaRPr>
            </a:p>
          </p:txBody>
        </p:sp>
        <p:sp>
          <p:nvSpPr>
            <p:cNvPr id="26" name="Text Box 15"/>
            <p:cNvSpPr txBox="1"/>
            <p:nvPr/>
          </p:nvSpPr>
          <p:spPr>
            <a:xfrm>
              <a:off x="5715000" y="3790950"/>
              <a:ext cx="1009650" cy="466725"/>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000" dirty="0">
                  <a:effectLst/>
                  <a:latin typeface="Arial"/>
                  <a:ea typeface="SimSun"/>
                </a:rPr>
                <a:t>Fund Managers</a:t>
              </a:r>
              <a:endParaRPr lang="en-GB" sz="1200" dirty="0">
                <a:effectLst/>
                <a:latin typeface="Arial"/>
                <a:ea typeface="SimSun"/>
              </a:endParaRPr>
            </a:p>
          </p:txBody>
        </p:sp>
        <p:sp>
          <p:nvSpPr>
            <p:cNvPr id="27" name="Text Box 16"/>
            <p:cNvSpPr txBox="1"/>
            <p:nvPr/>
          </p:nvSpPr>
          <p:spPr>
            <a:xfrm>
              <a:off x="0" y="3867150"/>
              <a:ext cx="1009650" cy="276225"/>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000" dirty="0">
                  <a:effectLst/>
                  <a:latin typeface="Arial"/>
                  <a:ea typeface="SimSun"/>
                </a:rPr>
                <a:t>Intermediaries</a:t>
              </a:r>
              <a:endParaRPr lang="en-GB" sz="1200" dirty="0">
                <a:effectLst/>
                <a:latin typeface="Arial"/>
                <a:ea typeface="SimSun"/>
              </a:endParaRPr>
            </a:p>
          </p:txBody>
        </p:sp>
        <p:sp>
          <p:nvSpPr>
            <p:cNvPr id="28" name="Text Box 17"/>
            <p:cNvSpPr txBox="1"/>
            <p:nvPr/>
          </p:nvSpPr>
          <p:spPr>
            <a:xfrm>
              <a:off x="76200" y="209550"/>
              <a:ext cx="933450" cy="276225"/>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000" dirty="0">
                  <a:effectLst/>
                  <a:latin typeface="Arial"/>
                  <a:ea typeface="SimSun"/>
                </a:rPr>
                <a:t>Regulators</a:t>
              </a:r>
              <a:endParaRPr lang="en-GB" sz="1200" dirty="0">
                <a:effectLst/>
                <a:latin typeface="Arial"/>
                <a:ea typeface="SimSun"/>
              </a:endParaRPr>
            </a:p>
          </p:txBody>
        </p:sp>
        <p:cxnSp>
          <p:nvCxnSpPr>
            <p:cNvPr id="29" name="Straight Connector 28"/>
            <p:cNvCxnSpPr/>
            <p:nvPr/>
          </p:nvCxnSpPr>
          <p:spPr>
            <a:xfrm>
              <a:off x="1247775" y="609600"/>
              <a:ext cx="0" cy="31813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067050" y="857250"/>
              <a:ext cx="0" cy="2933700"/>
            </a:xfrm>
            <a:prstGeom prst="line">
              <a:avLst/>
            </a:prstGeom>
            <a:noFill/>
            <a:ln w="9525" cap="flat" cmpd="sng" algn="ctr">
              <a:solidFill>
                <a:sysClr val="windowText" lastClr="000000"/>
              </a:solidFill>
              <a:prstDash val="solid"/>
            </a:ln>
            <a:effectLst/>
          </p:spPr>
        </p:cxnSp>
        <p:cxnSp>
          <p:nvCxnSpPr>
            <p:cNvPr id="31" name="Straight Connector 30"/>
            <p:cNvCxnSpPr/>
            <p:nvPr/>
          </p:nvCxnSpPr>
          <p:spPr>
            <a:xfrm>
              <a:off x="3857625" y="2057400"/>
              <a:ext cx="0" cy="1733550"/>
            </a:xfrm>
            <a:prstGeom prst="line">
              <a:avLst/>
            </a:prstGeom>
            <a:noFill/>
            <a:ln w="9525" cap="flat" cmpd="sng" algn="ctr">
              <a:solidFill>
                <a:sysClr val="windowText" lastClr="000000"/>
              </a:solidFill>
              <a:prstDash val="solid"/>
            </a:ln>
            <a:effectLst/>
          </p:spPr>
        </p:cxnSp>
        <p:cxnSp>
          <p:nvCxnSpPr>
            <p:cNvPr id="32" name="Straight Connector 31"/>
            <p:cNvCxnSpPr/>
            <p:nvPr/>
          </p:nvCxnSpPr>
          <p:spPr>
            <a:xfrm>
              <a:off x="4953000" y="2057400"/>
              <a:ext cx="0" cy="1733550"/>
            </a:xfrm>
            <a:prstGeom prst="line">
              <a:avLst/>
            </a:prstGeom>
            <a:noFill/>
            <a:ln w="9525" cap="flat" cmpd="sng" algn="ctr">
              <a:solidFill>
                <a:sysClr val="windowText" lastClr="000000"/>
              </a:solidFill>
              <a:prstDash val="solid"/>
            </a:ln>
            <a:effectLst/>
          </p:spPr>
        </p:cxnSp>
        <p:cxnSp>
          <p:nvCxnSpPr>
            <p:cNvPr id="33" name="Straight Connector 32"/>
            <p:cNvCxnSpPr/>
            <p:nvPr/>
          </p:nvCxnSpPr>
          <p:spPr>
            <a:xfrm>
              <a:off x="6162675" y="2190750"/>
              <a:ext cx="0" cy="1600200"/>
            </a:xfrm>
            <a:prstGeom prst="line">
              <a:avLst/>
            </a:prstGeom>
            <a:noFill/>
            <a:ln w="9525" cap="flat" cmpd="sng" algn="ctr">
              <a:solidFill>
                <a:sysClr val="windowText" lastClr="000000"/>
              </a:solidFill>
              <a:prstDash val="solid"/>
            </a:ln>
            <a:effectLst/>
          </p:spPr>
        </p:cxnSp>
        <p:cxnSp>
          <p:nvCxnSpPr>
            <p:cNvPr id="34" name="Straight Connector 33"/>
            <p:cNvCxnSpPr/>
            <p:nvPr/>
          </p:nvCxnSpPr>
          <p:spPr>
            <a:xfrm>
              <a:off x="2314575" y="209550"/>
              <a:ext cx="0" cy="971550"/>
            </a:xfrm>
            <a:prstGeom prst="line">
              <a:avLst/>
            </a:prstGeom>
            <a:noFill/>
            <a:ln w="9525" cap="flat" cmpd="sng" algn="ctr">
              <a:solidFill>
                <a:sysClr val="windowText" lastClr="000000"/>
              </a:solidFill>
              <a:prstDash val="solid"/>
            </a:ln>
            <a:effectLst/>
          </p:spPr>
        </p:cxnSp>
        <p:cxnSp>
          <p:nvCxnSpPr>
            <p:cNvPr id="35" name="Straight Connector 34"/>
            <p:cNvCxnSpPr/>
            <p:nvPr/>
          </p:nvCxnSpPr>
          <p:spPr>
            <a:xfrm>
              <a:off x="2314575" y="1781175"/>
              <a:ext cx="0" cy="1057275"/>
            </a:xfrm>
            <a:prstGeom prst="line">
              <a:avLst/>
            </a:prstGeom>
            <a:noFill/>
            <a:ln w="9525" cap="flat" cmpd="sng" algn="ctr">
              <a:solidFill>
                <a:sysClr val="windowText" lastClr="000000"/>
              </a:solidFill>
              <a:prstDash val="solid"/>
            </a:ln>
            <a:effectLst/>
          </p:spPr>
        </p:cxnSp>
        <p:cxnSp>
          <p:nvCxnSpPr>
            <p:cNvPr id="36" name="Straight Connector 35"/>
            <p:cNvCxnSpPr/>
            <p:nvPr/>
          </p:nvCxnSpPr>
          <p:spPr>
            <a:xfrm>
              <a:off x="2314575" y="209550"/>
              <a:ext cx="13049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762375" y="704850"/>
              <a:ext cx="1057275" cy="0"/>
            </a:xfrm>
            <a:prstGeom prst="line">
              <a:avLst/>
            </a:prstGeom>
            <a:noFill/>
            <a:ln w="9525" cap="flat" cmpd="sng" algn="ctr">
              <a:solidFill>
                <a:sysClr val="windowText" lastClr="000000"/>
              </a:solidFill>
              <a:prstDash val="solid"/>
            </a:ln>
            <a:effectLst/>
          </p:spPr>
        </p:cxnSp>
        <p:cxnSp>
          <p:nvCxnSpPr>
            <p:cNvPr id="38" name="Straight Connector 37"/>
            <p:cNvCxnSpPr/>
            <p:nvPr/>
          </p:nvCxnSpPr>
          <p:spPr>
            <a:xfrm>
              <a:off x="3857625" y="1247775"/>
              <a:ext cx="2305050" cy="0"/>
            </a:xfrm>
            <a:prstGeom prst="line">
              <a:avLst/>
            </a:prstGeom>
            <a:noFill/>
            <a:ln w="9525" cap="flat" cmpd="sng" algn="ctr">
              <a:solidFill>
                <a:sysClr val="windowText" lastClr="000000"/>
              </a:solidFill>
              <a:prstDash val="solid"/>
            </a:ln>
            <a:effectLst/>
          </p:spPr>
        </p:cxnSp>
        <p:cxnSp>
          <p:nvCxnSpPr>
            <p:cNvPr id="39" name="Straight Connector 38"/>
            <p:cNvCxnSpPr/>
            <p:nvPr/>
          </p:nvCxnSpPr>
          <p:spPr>
            <a:xfrm>
              <a:off x="4181475" y="295275"/>
              <a:ext cx="0" cy="409575"/>
            </a:xfrm>
            <a:prstGeom prst="line">
              <a:avLst/>
            </a:prstGeom>
            <a:noFill/>
            <a:ln w="9525" cap="flat" cmpd="sng" algn="ctr">
              <a:solidFill>
                <a:sysClr val="windowText" lastClr="000000"/>
              </a:solidFill>
              <a:prstDash val="solid"/>
            </a:ln>
            <a:effectLst/>
          </p:spPr>
        </p:cxnSp>
        <p:cxnSp>
          <p:nvCxnSpPr>
            <p:cNvPr id="40" name="Straight Connector 39"/>
            <p:cNvCxnSpPr/>
            <p:nvPr/>
          </p:nvCxnSpPr>
          <p:spPr>
            <a:xfrm>
              <a:off x="5334000" y="990600"/>
              <a:ext cx="0" cy="257175"/>
            </a:xfrm>
            <a:prstGeom prst="line">
              <a:avLst/>
            </a:prstGeom>
            <a:noFill/>
            <a:ln w="9525" cap="flat" cmpd="sng" algn="ctr">
              <a:solidFill>
                <a:sysClr val="windowText" lastClr="000000"/>
              </a:solidFill>
              <a:prstDash val="solid"/>
            </a:ln>
            <a:effectLst/>
          </p:spPr>
        </p:cxnSp>
        <p:cxnSp>
          <p:nvCxnSpPr>
            <p:cNvPr id="41" name="Straight Connector 40"/>
            <p:cNvCxnSpPr/>
            <p:nvPr/>
          </p:nvCxnSpPr>
          <p:spPr>
            <a:xfrm>
              <a:off x="3857625" y="1247775"/>
              <a:ext cx="0" cy="200025"/>
            </a:xfrm>
            <a:prstGeom prst="line">
              <a:avLst/>
            </a:prstGeom>
            <a:noFill/>
            <a:ln w="9525" cap="flat" cmpd="sng" algn="ctr">
              <a:solidFill>
                <a:sysClr val="windowText" lastClr="000000"/>
              </a:solidFill>
              <a:prstDash val="solid"/>
            </a:ln>
            <a:effectLst/>
          </p:spPr>
        </p:cxnSp>
        <p:cxnSp>
          <p:nvCxnSpPr>
            <p:cNvPr id="42" name="Straight Connector 41"/>
            <p:cNvCxnSpPr/>
            <p:nvPr/>
          </p:nvCxnSpPr>
          <p:spPr>
            <a:xfrm>
              <a:off x="6162675" y="1247775"/>
              <a:ext cx="0" cy="200025"/>
            </a:xfrm>
            <a:prstGeom prst="line">
              <a:avLst/>
            </a:prstGeom>
            <a:noFill/>
            <a:ln w="9525" cap="flat" cmpd="sng" algn="ctr">
              <a:solidFill>
                <a:sysClr val="windowText" lastClr="000000"/>
              </a:solidFill>
              <a:prstDash val="solid"/>
            </a:ln>
            <a:effectLst/>
          </p:spPr>
        </p:cxnSp>
        <p:cxnSp>
          <p:nvCxnSpPr>
            <p:cNvPr id="43" name="Straight Connector 42"/>
            <p:cNvCxnSpPr/>
            <p:nvPr/>
          </p:nvCxnSpPr>
          <p:spPr>
            <a:xfrm>
              <a:off x="4953000" y="1257300"/>
              <a:ext cx="0" cy="200025"/>
            </a:xfrm>
            <a:prstGeom prst="line">
              <a:avLst/>
            </a:prstGeom>
            <a:noFill/>
            <a:ln w="9525" cap="flat" cmpd="sng" algn="ctr">
              <a:solidFill>
                <a:sysClr val="windowText" lastClr="000000"/>
              </a:solidFill>
              <a:prstDash val="solid"/>
            </a:ln>
            <a:effectLst/>
          </p:spPr>
        </p:cxnSp>
      </p:grpSp>
      <p:sp>
        <p:nvSpPr>
          <p:cNvPr id="11" name="Rectangle 10"/>
          <p:cNvSpPr/>
          <p:nvPr/>
        </p:nvSpPr>
        <p:spPr>
          <a:xfrm>
            <a:off x="2223820" y="5686940"/>
            <a:ext cx="4572000" cy="230832"/>
          </a:xfrm>
          <a:prstGeom prst="rect">
            <a:avLst/>
          </a:prstGeom>
        </p:spPr>
        <p:txBody>
          <a:bodyPr>
            <a:spAutoFit/>
          </a:bodyPr>
          <a:lstStyle/>
          <a:p>
            <a:r>
              <a:rPr lang="en-GB" sz="900" i="1" dirty="0"/>
              <a:t>Note:</a:t>
            </a:r>
            <a:r>
              <a:rPr lang="en-GB" sz="900" dirty="0"/>
              <a:t>  </a:t>
            </a:r>
            <a:r>
              <a:rPr lang="en-GB" sz="900" dirty="0" smtClean="0"/>
              <a:t>Pension </a:t>
            </a:r>
            <a:r>
              <a:rPr lang="en-GB" sz="900" dirty="0"/>
              <a:t>funds, for example, are ignored, as are friendly societies.</a:t>
            </a:r>
          </a:p>
        </p:txBody>
      </p:sp>
    </p:spTree>
    <p:extLst>
      <p:ext uri="{BB962C8B-B14F-4D97-AF65-F5344CB8AC3E}">
        <p14:creationId xmlns:p14="http://schemas.microsoft.com/office/powerpoint/2010/main" xmlns="" val="797671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052736"/>
            <a:ext cx="8496944" cy="4267200"/>
          </a:xfrm>
        </p:spPr>
        <p:txBody>
          <a:bodyPr/>
          <a:lstStyle/>
          <a:p>
            <a:r>
              <a:rPr lang="en-GB" sz="2400" dirty="0" smtClean="0"/>
              <a:t>Creation of the FSA</a:t>
            </a:r>
          </a:p>
          <a:p>
            <a:pPr marL="812800" indent="-457200">
              <a:buFont typeface="Arial" pitchFamily="34" charset="0"/>
              <a:buChar char="●"/>
            </a:pPr>
            <a:r>
              <a:rPr lang="en-GB" sz="2200" dirty="0" smtClean="0"/>
              <a:t>Chronology</a:t>
            </a:r>
          </a:p>
          <a:p>
            <a:pPr marL="1077913" indent="-355600">
              <a:buFont typeface="Arial" pitchFamily="34" charset="0"/>
              <a:buChar char="•"/>
            </a:pPr>
            <a:r>
              <a:rPr lang="en-GB" sz="2000" dirty="0" smtClean="0"/>
              <a:t>Bank of England Act 1998 becomes effective and banking supervision switches from the Bank of England (henceforth ‘the Bank’) to the FSA.</a:t>
            </a:r>
          </a:p>
          <a:p>
            <a:pPr marL="1077913" indent="-355600">
              <a:buFont typeface="Arial" pitchFamily="34" charset="0"/>
              <a:buChar char="•"/>
            </a:pPr>
            <a:r>
              <a:rPr lang="en-GB" sz="2000" dirty="0" smtClean="0"/>
              <a:t>Draft Financial Services and Markets Bill published in July 1998.</a:t>
            </a:r>
          </a:p>
          <a:p>
            <a:pPr marL="1077913" indent="-355600">
              <a:buFont typeface="Arial" pitchFamily="34" charset="0"/>
              <a:buChar char="•"/>
            </a:pPr>
            <a:r>
              <a:rPr lang="en-GB" sz="2000" dirty="0" smtClean="0"/>
              <a:t>Responsibility for insurance regulation switches from HM Treasury to the FSA on 1 January 1999.</a:t>
            </a:r>
          </a:p>
          <a:p>
            <a:pPr marL="1077913" indent="-355600">
              <a:buFont typeface="Arial" pitchFamily="34" charset="0"/>
              <a:buChar char="•"/>
            </a:pPr>
            <a:r>
              <a:rPr lang="en-GB" sz="2000" dirty="0" smtClean="0"/>
              <a:t>Financial Services and Markets Bill receives the Royal Assent in June 2000.</a:t>
            </a:r>
          </a:p>
          <a:p>
            <a:pPr marL="1077913" indent="-355600">
              <a:buFont typeface="Arial" pitchFamily="34" charset="0"/>
              <a:buChar char="•"/>
            </a:pPr>
            <a:r>
              <a:rPr lang="en-GB" sz="2000" dirty="0" smtClean="0"/>
              <a:t>New regulatory system completed when the FSMA became operational in November 2001 with the new unitary authority (the FSA) assuming responsibility for the regulation of investment business alongside banking supervision and insurance regulation.  It also became the UK’s Listing Authority (see next slide).</a:t>
            </a:r>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4</a:t>
            </a:fld>
            <a:endParaRPr lang="en-GB" dirty="0">
              <a:solidFill>
                <a:srgbClr val="330066"/>
              </a:solidFill>
            </a:endParaRPr>
          </a:p>
        </p:txBody>
      </p:sp>
    </p:spTree>
    <p:extLst>
      <p:ext uri="{BB962C8B-B14F-4D97-AF65-F5344CB8AC3E}">
        <p14:creationId xmlns:p14="http://schemas.microsoft.com/office/powerpoint/2010/main" xmlns="" val="2779910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772400" cy="747936"/>
          </a:xfrm>
        </p:spPr>
        <p:txBody>
          <a:bodyPr/>
          <a:lstStyle/>
          <a:p>
            <a:r>
              <a:rPr lang="en-GB" sz="2400" dirty="0" smtClean="0"/>
              <a:t>THE NEW INSTITUTIONAL FRAMEWORK UNDER THE FSMA 2000</a:t>
            </a:r>
            <a:endParaRPr lang="en-GB" sz="2400" dirty="0"/>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5</a:t>
            </a:fld>
            <a:endParaRPr lang="en-GB" dirty="0">
              <a:solidFill>
                <a:srgbClr val="330066"/>
              </a:solidFill>
            </a:endParaRPr>
          </a:p>
        </p:txBody>
      </p:sp>
      <p:grpSp>
        <p:nvGrpSpPr>
          <p:cNvPr id="6" name="Group 5"/>
          <p:cNvGrpSpPr/>
          <p:nvPr/>
        </p:nvGrpSpPr>
        <p:grpSpPr>
          <a:xfrm>
            <a:off x="692791" y="1313326"/>
            <a:ext cx="8009532" cy="4648513"/>
            <a:chOff x="52387" y="42862"/>
            <a:chExt cx="8535352" cy="5464285"/>
          </a:xfrm>
        </p:grpSpPr>
        <p:sp>
          <p:nvSpPr>
            <p:cNvPr id="7" name="Text Box 35"/>
            <p:cNvSpPr txBox="1"/>
            <p:nvPr/>
          </p:nvSpPr>
          <p:spPr>
            <a:xfrm>
              <a:off x="3276600" y="95250"/>
              <a:ext cx="1495425" cy="333375"/>
            </a:xfrm>
            <a:prstGeom prst="rect">
              <a:avLst/>
            </a:prstGeom>
            <a:solidFill>
              <a:schemeClr val="lt1"/>
            </a:solidFill>
            <a:ln w="6350">
              <a:solidFill>
                <a:prstClr val="black"/>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200" dirty="0">
                  <a:effectLst/>
                  <a:latin typeface="Arial"/>
                  <a:ea typeface="SimSun"/>
                </a:rPr>
                <a:t>HM Treasury</a:t>
              </a:r>
            </a:p>
          </p:txBody>
        </p:sp>
        <p:sp>
          <p:nvSpPr>
            <p:cNvPr id="8" name="Text Box 36"/>
            <p:cNvSpPr txBox="1"/>
            <p:nvPr/>
          </p:nvSpPr>
          <p:spPr>
            <a:xfrm>
              <a:off x="3133725" y="1504950"/>
              <a:ext cx="1781175" cy="762000"/>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GB" sz="1200" dirty="0">
                  <a:effectLst/>
                  <a:latin typeface="Arial"/>
                  <a:ea typeface="SimSun"/>
                </a:rPr>
                <a:t> </a:t>
              </a:r>
              <a:r>
                <a:rPr lang="en-GB" sz="1200" dirty="0" smtClean="0">
                  <a:effectLst/>
                  <a:latin typeface="Arial"/>
                  <a:ea typeface="SimSun"/>
                </a:rPr>
                <a:t>Financial </a:t>
              </a:r>
              <a:r>
                <a:rPr lang="en-GB" sz="1200" dirty="0">
                  <a:effectLst/>
                  <a:latin typeface="Arial"/>
                  <a:ea typeface="SimSun"/>
                </a:rPr>
                <a:t>Services Authority</a:t>
              </a:r>
            </a:p>
          </p:txBody>
        </p:sp>
        <p:sp>
          <p:nvSpPr>
            <p:cNvPr id="9" name="Text Box 37"/>
            <p:cNvSpPr txBox="1"/>
            <p:nvPr/>
          </p:nvSpPr>
          <p:spPr>
            <a:xfrm>
              <a:off x="1057275" y="647700"/>
              <a:ext cx="1495425" cy="466725"/>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GB" sz="800" dirty="0">
                  <a:effectLst/>
                  <a:latin typeface="Arial"/>
                  <a:ea typeface="SimSun"/>
                </a:rPr>
                <a:t> </a:t>
              </a:r>
              <a:r>
                <a:rPr lang="en-GB" sz="1200" dirty="0" smtClean="0">
                  <a:effectLst/>
                  <a:latin typeface="Arial"/>
                  <a:ea typeface="SimSun"/>
                </a:rPr>
                <a:t>Bank </a:t>
              </a:r>
              <a:r>
                <a:rPr lang="en-GB" sz="1200" dirty="0">
                  <a:effectLst/>
                  <a:latin typeface="Arial"/>
                  <a:ea typeface="SimSun"/>
                </a:rPr>
                <a:t>of England</a:t>
              </a:r>
            </a:p>
          </p:txBody>
        </p:sp>
        <p:sp>
          <p:nvSpPr>
            <p:cNvPr id="10" name="Text Box 38"/>
            <p:cNvSpPr txBox="1"/>
            <p:nvPr/>
          </p:nvSpPr>
          <p:spPr>
            <a:xfrm>
              <a:off x="5267326" y="602456"/>
              <a:ext cx="1495425" cy="557212"/>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200" dirty="0">
                  <a:effectLst/>
                  <a:latin typeface="Arial"/>
                  <a:ea typeface="SimSun"/>
                </a:rPr>
                <a:t>Competition Commission</a:t>
              </a:r>
            </a:p>
          </p:txBody>
        </p:sp>
        <p:sp>
          <p:nvSpPr>
            <p:cNvPr id="11" name="Text Box 39"/>
            <p:cNvSpPr txBox="1"/>
            <p:nvPr/>
          </p:nvSpPr>
          <p:spPr>
            <a:xfrm>
              <a:off x="687223" y="1924048"/>
              <a:ext cx="1865478" cy="657225"/>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200" dirty="0">
                  <a:effectLst/>
                  <a:latin typeface="Arial"/>
                  <a:ea typeface="SimSun"/>
                </a:rPr>
                <a:t>Consumer/Practitioner Panels</a:t>
              </a:r>
            </a:p>
          </p:txBody>
        </p:sp>
        <p:sp>
          <p:nvSpPr>
            <p:cNvPr id="12" name="Text Box 40"/>
            <p:cNvSpPr txBox="1"/>
            <p:nvPr/>
          </p:nvSpPr>
          <p:spPr>
            <a:xfrm>
              <a:off x="762001" y="3019425"/>
              <a:ext cx="1790700" cy="620300"/>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GB" sz="1200" dirty="0" smtClean="0">
                  <a:effectLst/>
                  <a:latin typeface="Arial"/>
                  <a:ea typeface="SimSun"/>
                </a:rPr>
                <a:t>Complaints </a:t>
              </a:r>
              <a:r>
                <a:rPr lang="en-GB" sz="1200" dirty="0">
                  <a:effectLst/>
                  <a:latin typeface="Arial"/>
                  <a:ea typeface="SimSun"/>
                </a:rPr>
                <a:t>Investigator</a:t>
              </a:r>
            </a:p>
          </p:txBody>
        </p:sp>
        <p:sp>
          <p:nvSpPr>
            <p:cNvPr id="13" name="Text Box 41"/>
            <p:cNvSpPr txBox="1"/>
            <p:nvPr/>
          </p:nvSpPr>
          <p:spPr>
            <a:xfrm>
              <a:off x="7010400" y="314325"/>
              <a:ext cx="1495425" cy="333375"/>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200" dirty="0">
                  <a:effectLst/>
                  <a:latin typeface="Arial"/>
                  <a:ea typeface="SimSun"/>
                </a:rPr>
                <a:t>Lord Chancellor</a:t>
              </a:r>
            </a:p>
          </p:txBody>
        </p:sp>
        <p:sp>
          <p:nvSpPr>
            <p:cNvPr id="14" name="Text Box 42"/>
            <p:cNvSpPr txBox="1"/>
            <p:nvPr/>
          </p:nvSpPr>
          <p:spPr>
            <a:xfrm>
              <a:off x="6867525" y="1600200"/>
              <a:ext cx="1638300" cy="844974"/>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200" dirty="0">
                  <a:effectLst/>
                  <a:latin typeface="Arial"/>
                  <a:ea typeface="SimSun"/>
                </a:rPr>
                <a:t>Financial Services and Markets Tribunal</a:t>
              </a:r>
            </a:p>
          </p:txBody>
        </p:sp>
        <p:sp>
          <p:nvSpPr>
            <p:cNvPr id="15" name="Text Box 43"/>
            <p:cNvSpPr txBox="1"/>
            <p:nvPr/>
          </p:nvSpPr>
          <p:spPr>
            <a:xfrm>
              <a:off x="5038725" y="3019425"/>
              <a:ext cx="1495425" cy="620300"/>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200" dirty="0">
                  <a:effectLst/>
                  <a:latin typeface="Arial"/>
                  <a:ea typeface="SimSun"/>
                </a:rPr>
                <a:t>Compensation Scheme Operator</a:t>
              </a:r>
            </a:p>
          </p:txBody>
        </p:sp>
        <p:sp>
          <p:nvSpPr>
            <p:cNvPr id="16" name="Text Box 44"/>
            <p:cNvSpPr txBox="1"/>
            <p:nvPr/>
          </p:nvSpPr>
          <p:spPr>
            <a:xfrm>
              <a:off x="6762750" y="3019425"/>
              <a:ext cx="1495425" cy="620300"/>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1200" dirty="0">
                  <a:effectLst/>
                  <a:latin typeface="Arial"/>
                  <a:ea typeface="SimSun"/>
                </a:rPr>
                <a:t>Ombudsman Scheme Operator</a:t>
              </a:r>
            </a:p>
          </p:txBody>
        </p:sp>
        <p:sp>
          <p:nvSpPr>
            <p:cNvPr id="17" name="Text Box 45"/>
            <p:cNvSpPr txBox="1"/>
            <p:nvPr/>
          </p:nvSpPr>
          <p:spPr>
            <a:xfrm>
              <a:off x="76200" y="4210050"/>
              <a:ext cx="828675" cy="742950"/>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GB" sz="1200" dirty="0">
                  <a:effectLst/>
                  <a:latin typeface="Arial"/>
                  <a:ea typeface="SimSun"/>
                </a:rPr>
                <a:t> </a:t>
              </a:r>
              <a:endParaRPr lang="en-GB" sz="1200" dirty="0" smtClean="0">
                <a:effectLst/>
                <a:latin typeface="Arial"/>
                <a:ea typeface="SimSun"/>
              </a:endParaRPr>
            </a:p>
            <a:p>
              <a:pPr algn="ctr">
                <a:lnSpc>
                  <a:spcPct val="115000"/>
                </a:lnSpc>
                <a:spcAft>
                  <a:spcPts val="0"/>
                </a:spcAft>
              </a:pPr>
              <a:r>
                <a:rPr lang="en-GB" sz="1200" dirty="0" smtClean="0">
                  <a:effectLst/>
                  <a:latin typeface="Arial"/>
                  <a:ea typeface="SimSun"/>
                </a:rPr>
                <a:t>CISs</a:t>
              </a:r>
              <a:endParaRPr lang="en-GB" sz="1200" dirty="0">
                <a:effectLst/>
                <a:latin typeface="Arial"/>
                <a:ea typeface="SimSun"/>
              </a:endParaRPr>
            </a:p>
          </p:txBody>
        </p:sp>
        <p:sp>
          <p:nvSpPr>
            <p:cNvPr id="18" name="Text Box 46"/>
            <p:cNvSpPr txBox="1"/>
            <p:nvPr/>
          </p:nvSpPr>
          <p:spPr>
            <a:xfrm>
              <a:off x="1219200" y="4210049"/>
              <a:ext cx="919162" cy="742950"/>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GB" sz="1000" dirty="0" smtClean="0">
                  <a:effectLst/>
                  <a:latin typeface="Arial"/>
                  <a:ea typeface="SimSun"/>
                </a:rPr>
                <a:t>Authorised </a:t>
              </a:r>
              <a:r>
                <a:rPr lang="en-GB" sz="1000" dirty="0">
                  <a:effectLst/>
                  <a:latin typeface="Arial"/>
                  <a:ea typeface="SimSun"/>
                </a:rPr>
                <a:t>persons, professions</a:t>
              </a:r>
              <a:endParaRPr lang="en-GB" sz="1200" dirty="0">
                <a:effectLst/>
                <a:latin typeface="Arial"/>
                <a:ea typeface="SimSun"/>
              </a:endParaRPr>
            </a:p>
          </p:txBody>
        </p:sp>
        <p:sp>
          <p:nvSpPr>
            <p:cNvPr id="19" name="Text Box 47"/>
            <p:cNvSpPr txBox="1"/>
            <p:nvPr/>
          </p:nvSpPr>
          <p:spPr>
            <a:xfrm>
              <a:off x="2362200" y="4219574"/>
              <a:ext cx="914400" cy="742950"/>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GB" sz="1200" dirty="0">
                  <a:effectLst/>
                  <a:latin typeface="Arial"/>
                  <a:ea typeface="SimSun"/>
                </a:rPr>
                <a:t> </a:t>
              </a:r>
              <a:r>
                <a:rPr lang="en-GB" sz="1000" dirty="0" smtClean="0">
                  <a:effectLst/>
                  <a:latin typeface="Arial"/>
                  <a:ea typeface="SimSun"/>
                </a:rPr>
                <a:t>Exchanges</a:t>
              </a:r>
              <a:endParaRPr lang="en-GB" sz="1200" dirty="0">
                <a:effectLst/>
                <a:latin typeface="Arial"/>
                <a:ea typeface="SimSun"/>
              </a:endParaRPr>
            </a:p>
            <a:p>
              <a:pPr algn="ctr">
                <a:lnSpc>
                  <a:spcPct val="115000"/>
                </a:lnSpc>
                <a:spcAft>
                  <a:spcPts val="0"/>
                </a:spcAft>
              </a:pPr>
              <a:r>
                <a:rPr lang="en-GB" sz="1000" dirty="0">
                  <a:latin typeface="Arial"/>
                  <a:ea typeface="SimSun"/>
                </a:rPr>
                <a:t>/</a:t>
              </a:r>
              <a:r>
                <a:rPr lang="en-GB" sz="1000" dirty="0" smtClean="0">
                  <a:effectLst/>
                  <a:latin typeface="Arial"/>
                  <a:ea typeface="SimSun"/>
                </a:rPr>
                <a:t>clearing </a:t>
              </a:r>
              <a:r>
                <a:rPr lang="en-GB" sz="1000" dirty="0">
                  <a:effectLst/>
                  <a:latin typeface="Arial"/>
                  <a:ea typeface="SimSun"/>
                </a:rPr>
                <a:t>houses</a:t>
              </a:r>
              <a:endParaRPr lang="en-GB" sz="1200" dirty="0">
                <a:effectLst/>
                <a:latin typeface="Arial"/>
                <a:ea typeface="SimSun"/>
              </a:endParaRPr>
            </a:p>
          </p:txBody>
        </p:sp>
        <p:sp>
          <p:nvSpPr>
            <p:cNvPr id="20" name="Text Box 48"/>
            <p:cNvSpPr txBox="1"/>
            <p:nvPr/>
          </p:nvSpPr>
          <p:spPr>
            <a:xfrm>
              <a:off x="3524250" y="4219575"/>
              <a:ext cx="828675" cy="742950"/>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GB" sz="1200" dirty="0">
                  <a:effectLst/>
                  <a:latin typeface="Arial"/>
                  <a:ea typeface="SimSun"/>
                </a:rPr>
                <a:t> </a:t>
              </a:r>
            </a:p>
            <a:p>
              <a:pPr algn="ctr">
                <a:lnSpc>
                  <a:spcPct val="115000"/>
                </a:lnSpc>
                <a:spcAft>
                  <a:spcPts val="0"/>
                </a:spcAft>
              </a:pPr>
              <a:r>
                <a:rPr lang="en-GB" sz="1000" dirty="0">
                  <a:effectLst/>
                  <a:latin typeface="Arial"/>
                  <a:ea typeface="SimSun"/>
                </a:rPr>
                <a:t>Lloyd’s</a:t>
              </a:r>
              <a:endParaRPr lang="en-GB" sz="1200" dirty="0">
                <a:effectLst/>
                <a:latin typeface="Arial"/>
                <a:ea typeface="SimSun"/>
              </a:endParaRPr>
            </a:p>
          </p:txBody>
        </p:sp>
        <p:sp>
          <p:nvSpPr>
            <p:cNvPr id="21" name="Text Box 49"/>
            <p:cNvSpPr txBox="1"/>
            <p:nvPr/>
          </p:nvSpPr>
          <p:spPr>
            <a:xfrm>
              <a:off x="4676775" y="4219575"/>
              <a:ext cx="828675" cy="742950"/>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GB" sz="1000" dirty="0" smtClean="0">
                  <a:effectLst/>
                  <a:latin typeface="Arial"/>
                  <a:ea typeface="SimSun"/>
                </a:rPr>
                <a:t>(</a:t>
              </a:r>
              <a:r>
                <a:rPr lang="en-GB" sz="1000" dirty="0">
                  <a:effectLst/>
                  <a:latin typeface="Arial"/>
                  <a:ea typeface="SimSun"/>
                </a:rPr>
                <a:t>UKLA) Issuers, sponsors</a:t>
              </a:r>
              <a:endParaRPr lang="en-GB" sz="1200" dirty="0">
                <a:effectLst/>
                <a:latin typeface="Arial"/>
                <a:ea typeface="SimSun"/>
              </a:endParaRPr>
            </a:p>
          </p:txBody>
        </p:sp>
        <p:sp>
          <p:nvSpPr>
            <p:cNvPr id="22" name="Text Box 50"/>
            <p:cNvSpPr txBox="1"/>
            <p:nvPr/>
          </p:nvSpPr>
          <p:spPr>
            <a:xfrm>
              <a:off x="5819775" y="4219575"/>
              <a:ext cx="838200" cy="742950"/>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GB" sz="1000" dirty="0" smtClean="0">
                  <a:effectLst/>
                  <a:latin typeface="Arial"/>
                  <a:ea typeface="SimSun"/>
                </a:rPr>
                <a:t>Market </a:t>
              </a:r>
              <a:r>
                <a:rPr lang="en-GB" sz="1000" dirty="0">
                  <a:effectLst/>
                  <a:latin typeface="Arial"/>
                  <a:ea typeface="SimSun"/>
                </a:rPr>
                <a:t>conduct</a:t>
              </a:r>
              <a:endParaRPr lang="en-GB" sz="1200" dirty="0">
                <a:effectLst/>
                <a:latin typeface="Arial"/>
                <a:ea typeface="SimSun"/>
              </a:endParaRPr>
            </a:p>
          </p:txBody>
        </p:sp>
        <p:sp>
          <p:nvSpPr>
            <p:cNvPr id="23" name="Text Box 51"/>
            <p:cNvSpPr txBox="1"/>
            <p:nvPr/>
          </p:nvSpPr>
          <p:spPr>
            <a:xfrm>
              <a:off x="7010400" y="4324350"/>
              <a:ext cx="866773" cy="619125"/>
            </a:xfrm>
            <a:prstGeom prst="rect">
              <a:avLst/>
            </a:prstGeom>
            <a:solidFill>
              <a:sysClr val="window" lastClr="FFFFFF"/>
            </a:solidFill>
            <a:ln w="6350">
              <a:solidFill>
                <a:prstClr val="black"/>
              </a:solid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GB" sz="1200" dirty="0">
                  <a:effectLst/>
                  <a:latin typeface="Arial"/>
                  <a:ea typeface="SimSun"/>
                </a:rPr>
                <a:t> </a:t>
              </a:r>
              <a:r>
                <a:rPr lang="en-GB" sz="1000" dirty="0" smtClean="0">
                  <a:effectLst/>
                  <a:latin typeface="Arial"/>
                  <a:ea typeface="SimSun"/>
                </a:rPr>
                <a:t>Takeover </a:t>
              </a:r>
              <a:r>
                <a:rPr lang="en-GB" sz="1000" dirty="0">
                  <a:effectLst/>
                  <a:latin typeface="Arial"/>
                  <a:ea typeface="SimSun"/>
                </a:rPr>
                <a:t>panel</a:t>
              </a:r>
              <a:endParaRPr lang="en-GB" sz="1200" dirty="0">
                <a:effectLst/>
                <a:latin typeface="Arial"/>
                <a:ea typeface="SimSun"/>
              </a:endParaRPr>
            </a:p>
          </p:txBody>
        </p:sp>
        <p:sp>
          <p:nvSpPr>
            <p:cNvPr id="24" name="Text Box 52"/>
            <p:cNvSpPr txBox="1"/>
            <p:nvPr/>
          </p:nvSpPr>
          <p:spPr>
            <a:xfrm>
              <a:off x="1743075" y="42862"/>
              <a:ext cx="1495425" cy="43815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900" dirty="0">
                  <a:effectLst/>
                  <a:latin typeface="Arial"/>
                  <a:ea typeface="SimSun"/>
                </a:rPr>
                <a:t>Memorandum of understanding</a:t>
              </a:r>
              <a:endParaRPr lang="en-GB" sz="1200" dirty="0">
                <a:effectLst/>
                <a:latin typeface="Arial"/>
                <a:ea typeface="SimSun"/>
              </a:endParaRPr>
            </a:p>
          </p:txBody>
        </p:sp>
        <p:sp>
          <p:nvSpPr>
            <p:cNvPr id="25" name="Text Box 53"/>
            <p:cNvSpPr txBox="1"/>
            <p:nvPr/>
          </p:nvSpPr>
          <p:spPr>
            <a:xfrm>
              <a:off x="52387" y="5269022"/>
              <a:ext cx="2309812" cy="238125"/>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en-GB" sz="900" i="1" dirty="0">
                  <a:effectLst/>
                  <a:latin typeface="Arial"/>
                  <a:ea typeface="SimSun"/>
                </a:rPr>
                <a:t>Source:</a:t>
              </a:r>
              <a:r>
                <a:rPr lang="en-GB" sz="900" dirty="0">
                  <a:effectLst/>
                  <a:latin typeface="Arial"/>
                  <a:ea typeface="SimSun"/>
                </a:rPr>
                <a:t> Turing and Cramb, 2000</a:t>
              </a:r>
              <a:endParaRPr lang="en-GB" sz="1200" dirty="0">
                <a:effectLst/>
                <a:latin typeface="Arial"/>
                <a:ea typeface="SimSun"/>
              </a:endParaRPr>
            </a:p>
          </p:txBody>
        </p:sp>
        <p:sp>
          <p:nvSpPr>
            <p:cNvPr id="26" name="Text Box 54"/>
            <p:cNvSpPr txBox="1"/>
            <p:nvPr/>
          </p:nvSpPr>
          <p:spPr>
            <a:xfrm>
              <a:off x="3923395" y="685800"/>
              <a:ext cx="676275" cy="43815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900" dirty="0">
                  <a:effectLst/>
                  <a:latin typeface="Arial"/>
                  <a:ea typeface="SimSun"/>
                </a:rPr>
                <a:t>Appoints board</a:t>
              </a:r>
              <a:endParaRPr lang="en-GB" sz="1200" dirty="0">
                <a:effectLst/>
                <a:latin typeface="Arial"/>
                <a:ea typeface="SimSun"/>
              </a:endParaRPr>
            </a:p>
          </p:txBody>
        </p:sp>
        <p:sp>
          <p:nvSpPr>
            <p:cNvPr id="27" name="Text Box 55"/>
            <p:cNvSpPr txBox="1"/>
            <p:nvPr/>
          </p:nvSpPr>
          <p:spPr>
            <a:xfrm>
              <a:off x="7758112" y="895350"/>
              <a:ext cx="829627" cy="438150"/>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en-GB" sz="900" dirty="0" smtClean="0">
                  <a:effectLst/>
                  <a:latin typeface="Arial"/>
                  <a:ea typeface="SimSun"/>
                </a:rPr>
                <a:t>Appoints/</a:t>
              </a:r>
            </a:p>
            <a:p>
              <a:pPr algn="ctr"/>
              <a:r>
                <a:rPr lang="en-GB" sz="900" dirty="0" smtClean="0">
                  <a:effectLst/>
                  <a:latin typeface="Arial"/>
                  <a:ea typeface="SimSun"/>
                </a:rPr>
                <a:t>sets rules</a:t>
              </a:r>
              <a:endParaRPr lang="en-GB" sz="1200" dirty="0">
                <a:effectLst/>
                <a:latin typeface="Arial"/>
                <a:ea typeface="SimSun"/>
              </a:endParaRPr>
            </a:p>
          </p:txBody>
        </p:sp>
        <p:sp>
          <p:nvSpPr>
            <p:cNvPr id="28" name="Text Box 56"/>
            <p:cNvSpPr txBox="1"/>
            <p:nvPr/>
          </p:nvSpPr>
          <p:spPr>
            <a:xfrm>
              <a:off x="4410075" y="2483765"/>
              <a:ext cx="1095375" cy="257175"/>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900" dirty="0">
                  <a:effectLst/>
                  <a:latin typeface="Arial"/>
                  <a:ea typeface="SimSun"/>
                </a:rPr>
                <a:t>Appoints boards</a:t>
              </a:r>
              <a:endParaRPr lang="en-GB" sz="1200" dirty="0">
                <a:effectLst/>
                <a:latin typeface="Arial"/>
                <a:ea typeface="SimSun"/>
              </a:endParaRPr>
            </a:p>
          </p:txBody>
        </p:sp>
        <p:sp>
          <p:nvSpPr>
            <p:cNvPr id="29" name="Text Box 57"/>
            <p:cNvSpPr txBox="1"/>
            <p:nvPr/>
          </p:nvSpPr>
          <p:spPr>
            <a:xfrm>
              <a:off x="2138362" y="2612352"/>
              <a:ext cx="704850" cy="295275"/>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GB" sz="900" dirty="0">
                  <a:effectLst/>
                  <a:latin typeface="Arial"/>
                  <a:ea typeface="SimSun"/>
                </a:rPr>
                <a:t>Appoints </a:t>
              </a:r>
              <a:endParaRPr lang="en-GB" sz="1200" dirty="0">
                <a:effectLst/>
                <a:latin typeface="Arial"/>
                <a:ea typeface="SimSun"/>
              </a:endParaRPr>
            </a:p>
          </p:txBody>
        </p:sp>
        <p:cxnSp>
          <p:nvCxnSpPr>
            <p:cNvPr id="30" name="Straight Connector 29"/>
            <p:cNvCxnSpPr/>
            <p:nvPr/>
          </p:nvCxnSpPr>
          <p:spPr>
            <a:xfrm>
              <a:off x="533400" y="3857625"/>
              <a:ext cx="5705475" cy="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867150" y="2266950"/>
              <a:ext cx="0" cy="1590675"/>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6677025" y="4610100"/>
              <a:ext cx="333374" cy="0"/>
            </a:xfrm>
            <a:prstGeom prst="line">
              <a:avLst/>
            </a:prstGeom>
            <a:noFill/>
            <a:ln w="9525" cap="flat" cmpd="sng" algn="ctr">
              <a:solidFill>
                <a:sysClr val="windowText" lastClr="000000"/>
              </a:solidFill>
              <a:prstDash val="lgDash"/>
            </a:ln>
            <a:effectLst/>
          </p:spPr>
        </p:cxnSp>
        <p:cxnSp>
          <p:nvCxnSpPr>
            <p:cNvPr id="33" name="Straight Arrow Connector 32"/>
            <p:cNvCxnSpPr/>
            <p:nvPr/>
          </p:nvCxnSpPr>
          <p:spPr>
            <a:xfrm flipH="1">
              <a:off x="2552700" y="2143125"/>
              <a:ext cx="581025" cy="11049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2552700" y="2143125"/>
              <a:ext cx="581026" cy="0"/>
            </a:xfrm>
            <a:prstGeom prst="straightConnector1">
              <a:avLst/>
            </a:prstGeom>
            <a:noFill/>
            <a:ln w="9525" cap="flat" cmpd="sng" algn="ctr">
              <a:solidFill>
                <a:sysClr val="windowText" lastClr="000000"/>
              </a:solidFill>
              <a:prstDash val="solid"/>
              <a:tailEnd type="triangle"/>
            </a:ln>
            <a:effectLst/>
          </p:spPr>
        </p:cxnSp>
        <p:cxnSp>
          <p:nvCxnSpPr>
            <p:cNvPr id="35" name="Straight Arrow Connector 34"/>
            <p:cNvCxnSpPr/>
            <p:nvPr/>
          </p:nvCxnSpPr>
          <p:spPr>
            <a:xfrm>
              <a:off x="4914900" y="2143125"/>
              <a:ext cx="1247775" cy="876300"/>
            </a:xfrm>
            <a:prstGeom prst="straightConnector1">
              <a:avLst/>
            </a:prstGeom>
            <a:noFill/>
            <a:ln w="9525" cap="flat" cmpd="sng" algn="ctr">
              <a:solidFill>
                <a:sysClr val="windowText" lastClr="000000"/>
              </a:solidFill>
              <a:prstDash val="solid"/>
              <a:tailEnd type="triangle"/>
            </a:ln>
            <a:effectLst/>
          </p:spPr>
        </p:cxnSp>
        <p:cxnSp>
          <p:nvCxnSpPr>
            <p:cNvPr id="36" name="Straight Arrow Connector 35"/>
            <p:cNvCxnSpPr/>
            <p:nvPr/>
          </p:nvCxnSpPr>
          <p:spPr>
            <a:xfrm>
              <a:off x="4924425" y="2143125"/>
              <a:ext cx="1838325" cy="876300"/>
            </a:xfrm>
            <a:prstGeom prst="straightConnector1">
              <a:avLst/>
            </a:prstGeom>
            <a:noFill/>
            <a:ln w="9525" cap="flat" cmpd="sng" algn="ctr">
              <a:solidFill>
                <a:sysClr val="windowText" lastClr="000000"/>
              </a:solidFill>
              <a:prstDash val="solid"/>
              <a:tailEnd type="triangle"/>
            </a:ln>
            <a:effectLst/>
          </p:spPr>
        </p:cxnSp>
        <p:cxnSp>
          <p:nvCxnSpPr>
            <p:cNvPr id="37" name="Straight Arrow Connector 36"/>
            <p:cNvCxnSpPr/>
            <p:nvPr/>
          </p:nvCxnSpPr>
          <p:spPr>
            <a:xfrm>
              <a:off x="3867150" y="428625"/>
              <a:ext cx="0" cy="1076325"/>
            </a:xfrm>
            <a:prstGeom prst="straightConnector1">
              <a:avLst/>
            </a:prstGeom>
            <a:noFill/>
            <a:ln w="9525" cap="flat" cmpd="sng" algn="ctr">
              <a:solidFill>
                <a:sysClr val="windowText" lastClr="000000"/>
              </a:solidFill>
              <a:prstDash val="solid"/>
              <a:tailEnd type="triangle"/>
            </a:ln>
            <a:effectLst/>
          </p:spPr>
        </p:cxnSp>
        <p:cxnSp>
          <p:nvCxnSpPr>
            <p:cNvPr id="38" name="Straight Arrow Connector 37"/>
            <p:cNvCxnSpPr/>
            <p:nvPr/>
          </p:nvCxnSpPr>
          <p:spPr>
            <a:xfrm flipH="1">
              <a:off x="3390900" y="428625"/>
              <a:ext cx="1" cy="107632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a:off x="2552700" y="428625"/>
              <a:ext cx="771525" cy="409575"/>
            </a:xfrm>
            <a:prstGeom prst="straightConnector1">
              <a:avLst/>
            </a:prstGeom>
            <a:noFill/>
            <a:ln w="9525" cap="flat" cmpd="sng" algn="ctr">
              <a:solidFill>
                <a:sysClr val="windowText" lastClr="000000"/>
              </a:solidFill>
              <a:prstDash val="solid"/>
              <a:headEnd type="triangle"/>
              <a:tailEnd type="triangle"/>
            </a:ln>
            <a:effectLst/>
          </p:spPr>
        </p:cxnSp>
        <p:cxnSp>
          <p:nvCxnSpPr>
            <p:cNvPr id="40" name="Straight Arrow Connector 39"/>
            <p:cNvCxnSpPr/>
            <p:nvPr/>
          </p:nvCxnSpPr>
          <p:spPr>
            <a:xfrm>
              <a:off x="2552700" y="904875"/>
              <a:ext cx="771525" cy="600075"/>
            </a:xfrm>
            <a:prstGeom prst="straightConnector1">
              <a:avLst/>
            </a:prstGeom>
            <a:noFill/>
            <a:ln w="9525" cap="flat" cmpd="sng" algn="ctr">
              <a:solidFill>
                <a:sysClr val="windowText" lastClr="000000"/>
              </a:solidFill>
              <a:prstDash val="solid"/>
              <a:headEnd type="triangle"/>
              <a:tailEnd type="triangle"/>
            </a:ln>
            <a:effectLst/>
          </p:spPr>
        </p:cxnSp>
        <p:cxnSp>
          <p:nvCxnSpPr>
            <p:cNvPr id="41" name="Straight Arrow Connector 40"/>
            <p:cNvCxnSpPr/>
            <p:nvPr/>
          </p:nvCxnSpPr>
          <p:spPr>
            <a:xfrm flipH="1">
              <a:off x="4924425" y="1123950"/>
              <a:ext cx="1047750" cy="647700"/>
            </a:xfrm>
            <a:prstGeom prst="straightConnector1">
              <a:avLst/>
            </a:prstGeom>
            <a:ln>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4914900" y="1857375"/>
              <a:ext cx="1952625" cy="0"/>
            </a:xfrm>
            <a:prstGeom prst="straightConnector1">
              <a:avLst/>
            </a:prstGeom>
            <a:noFill/>
            <a:ln w="9525" cap="flat" cmpd="sng" algn="ctr">
              <a:solidFill>
                <a:schemeClr val="tx1"/>
              </a:solidFill>
              <a:prstDash val="lgDash"/>
              <a:tailEnd type="triangle"/>
            </a:ln>
            <a:effectLst/>
          </p:spPr>
        </p:cxnSp>
        <p:cxnSp>
          <p:nvCxnSpPr>
            <p:cNvPr id="43" name="Straight Arrow Connector 42"/>
            <p:cNvCxnSpPr/>
            <p:nvPr/>
          </p:nvCxnSpPr>
          <p:spPr>
            <a:xfrm>
              <a:off x="7781925" y="647700"/>
              <a:ext cx="0" cy="952500"/>
            </a:xfrm>
            <a:prstGeom prst="straightConnector1">
              <a:avLst/>
            </a:prstGeom>
            <a:noFill/>
            <a:ln w="9525" cap="flat" cmpd="sng" algn="ctr">
              <a:solidFill>
                <a:sysClr val="windowText" lastClr="000000"/>
              </a:solidFill>
              <a:prstDash val="lgDash"/>
              <a:tailEnd type="triangle"/>
            </a:ln>
            <a:effectLst/>
          </p:spPr>
        </p:cxnSp>
        <p:cxnSp>
          <p:nvCxnSpPr>
            <p:cNvPr id="44" name="Straight Arrow Connector 43"/>
            <p:cNvCxnSpPr/>
            <p:nvPr/>
          </p:nvCxnSpPr>
          <p:spPr>
            <a:xfrm>
              <a:off x="6238875" y="3857625"/>
              <a:ext cx="0" cy="361950"/>
            </a:xfrm>
            <a:prstGeom prst="straightConnector1">
              <a:avLst/>
            </a:prstGeom>
            <a:noFill/>
            <a:ln w="9525" cap="flat" cmpd="sng" algn="ctr">
              <a:solidFill>
                <a:sysClr val="windowText" lastClr="000000"/>
              </a:solidFill>
              <a:prstDash val="lgDash"/>
              <a:tailEnd type="triangle"/>
            </a:ln>
            <a:effectLst/>
          </p:spPr>
        </p:cxnSp>
        <p:cxnSp>
          <p:nvCxnSpPr>
            <p:cNvPr id="45" name="Straight Arrow Connector 44"/>
            <p:cNvCxnSpPr/>
            <p:nvPr/>
          </p:nvCxnSpPr>
          <p:spPr>
            <a:xfrm>
              <a:off x="5105400" y="3857625"/>
              <a:ext cx="0" cy="361950"/>
            </a:xfrm>
            <a:prstGeom prst="straightConnector1">
              <a:avLst/>
            </a:prstGeom>
            <a:noFill/>
            <a:ln w="9525" cap="flat" cmpd="sng" algn="ctr">
              <a:solidFill>
                <a:sysClr val="windowText" lastClr="000000"/>
              </a:solidFill>
              <a:prstDash val="lgDash"/>
              <a:tailEnd type="triangle"/>
            </a:ln>
            <a:effectLst/>
          </p:spPr>
        </p:cxnSp>
        <p:cxnSp>
          <p:nvCxnSpPr>
            <p:cNvPr id="46" name="Straight Arrow Connector 45"/>
            <p:cNvCxnSpPr/>
            <p:nvPr/>
          </p:nvCxnSpPr>
          <p:spPr>
            <a:xfrm>
              <a:off x="4000500" y="3857625"/>
              <a:ext cx="0" cy="361950"/>
            </a:xfrm>
            <a:prstGeom prst="straightConnector1">
              <a:avLst/>
            </a:prstGeom>
            <a:noFill/>
            <a:ln w="9525" cap="flat" cmpd="sng" algn="ctr">
              <a:solidFill>
                <a:sysClr val="windowText" lastClr="000000"/>
              </a:solidFill>
              <a:prstDash val="lgDash"/>
              <a:tailEnd type="triangle"/>
            </a:ln>
            <a:effectLst/>
          </p:spPr>
        </p:cxnSp>
        <p:cxnSp>
          <p:nvCxnSpPr>
            <p:cNvPr id="47" name="Straight Arrow Connector 46"/>
            <p:cNvCxnSpPr/>
            <p:nvPr/>
          </p:nvCxnSpPr>
          <p:spPr>
            <a:xfrm>
              <a:off x="2819400" y="3857625"/>
              <a:ext cx="0" cy="361950"/>
            </a:xfrm>
            <a:prstGeom prst="straightConnector1">
              <a:avLst/>
            </a:prstGeom>
            <a:noFill/>
            <a:ln w="9525" cap="flat" cmpd="sng" algn="ctr">
              <a:solidFill>
                <a:sysClr val="windowText" lastClr="000000"/>
              </a:solidFill>
              <a:prstDash val="lgDash"/>
              <a:tailEnd type="triangle"/>
            </a:ln>
            <a:effectLst/>
          </p:spPr>
        </p:cxnSp>
        <p:cxnSp>
          <p:nvCxnSpPr>
            <p:cNvPr id="48" name="Straight Arrow Connector 47"/>
            <p:cNvCxnSpPr/>
            <p:nvPr/>
          </p:nvCxnSpPr>
          <p:spPr>
            <a:xfrm>
              <a:off x="1695450" y="3857625"/>
              <a:ext cx="0" cy="361950"/>
            </a:xfrm>
            <a:prstGeom prst="straightConnector1">
              <a:avLst/>
            </a:prstGeom>
            <a:noFill/>
            <a:ln w="9525" cap="flat" cmpd="sng" algn="ctr">
              <a:solidFill>
                <a:sysClr val="windowText" lastClr="000000"/>
              </a:solidFill>
              <a:prstDash val="lgDash"/>
              <a:tailEnd type="triangle"/>
            </a:ln>
            <a:effectLst/>
          </p:spPr>
        </p:cxnSp>
        <p:cxnSp>
          <p:nvCxnSpPr>
            <p:cNvPr id="49" name="Straight Arrow Connector 48"/>
            <p:cNvCxnSpPr/>
            <p:nvPr/>
          </p:nvCxnSpPr>
          <p:spPr>
            <a:xfrm>
              <a:off x="533400" y="3857625"/>
              <a:ext cx="0" cy="361950"/>
            </a:xfrm>
            <a:prstGeom prst="straightConnector1">
              <a:avLst/>
            </a:prstGeom>
            <a:noFill/>
            <a:ln w="9525" cap="flat" cmpd="sng" algn="ctr">
              <a:solidFill>
                <a:sysClr val="windowText" lastClr="000000"/>
              </a:solidFill>
              <a:prstDash val="lgDash"/>
              <a:tailEnd type="triangle"/>
            </a:ln>
            <a:effectLst/>
          </p:spPr>
        </p:cxnSp>
      </p:grpSp>
    </p:spTree>
    <p:extLst>
      <p:ext uri="{BB962C8B-B14F-4D97-AF65-F5344CB8AC3E}">
        <p14:creationId xmlns:p14="http://schemas.microsoft.com/office/powerpoint/2010/main" xmlns="" val="25553225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124744"/>
            <a:ext cx="8060432" cy="4267200"/>
          </a:xfrm>
        </p:spPr>
        <p:txBody>
          <a:bodyPr/>
          <a:lstStyle/>
          <a:p>
            <a:r>
              <a:rPr lang="en-GB" sz="2400" dirty="0" smtClean="0"/>
              <a:t>Reasons for the creation of the FSA</a:t>
            </a:r>
          </a:p>
          <a:p>
            <a:pPr marL="0" indent="0">
              <a:buNone/>
            </a:pPr>
            <a:endParaRPr lang="en-GB" sz="1200" dirty="0" smtClean="0"/>
          </a:p>
          <a:p>
            <a:pPr marL="722313" indent="-366713">
              <a:buFont typeface="Arial" pitchFamily="34" charset="0"/>
              <a:buChar char="●"/>
            </a:pPr>
            <a:r>
              <a:rPr lang="en-GB" sz="2200" dirty="0" smtClean="0"/>
              <a:t>Political fall-out from the BCCI (1991) and Barings (1995) ‘affairs’, which called into question the Bank’s competence as the banking supervisor, and from the numerous financial scandals (e.g. Blue Arrow, Robert Maxwell, Guinness, the mis-selling of personal pensions, endowment policies, home insurance bonds, etc., etc.), which suggested the need for a thorough overhaul of investment business regulation (largely based on ‘self-regulation’ in accordance with the Financial Services Act of 1986).</a:t>
            </a:r>
            <a:endParaRPr lang="en-GB" sz="2200" dirty="0"/>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6</a:t>
            </a:fld>
            <a:endParaRPr lang="en-GB" dirty="0">
              <a:solidFill>
                <a:srgbClr val="330066"/>
              </a:solidFill>
            </a:endParaRPr>
          </a:p>
        </p:txBody>
      </p:sp>
    </p:spTree>
    <p:extLst>
      <p:ext uri="{BB962C8B-B14F-4D97-AF65-F5344CB8AC3E}">
        <p14:creationId xmlns:p14="http://schemas.microsoft.com/office/powerpoint/2010/main" xmlns="" val="4050485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268760"/>
            <a:ext cx="7772400" cy="4267200"/>
          </a:xfrm>
        </p:spPr>
        <p:txBody>
          <a:bodyPr/>
          <a:lstStyle/>
          <a:p>
            <a:pPr>
              <a:buFont typeface="Arial" pitchFamily="34" charset="0"/>
              <a:buChar char="●"/>
            </a:pPr>
            <a:r>
              <a:rPr lang="en-GB" sz="2200" dirty="0" smtClean="0"/>
              <a:t>Economics</a:t>
            </a:r>
          </a:p>
          <a:p>
            <a:pPr marL="722313" indent="-366713">
              <a:buFont typeface="Arial" pitchFamily="34" charset="0"/>
              <a:buChar char="•"/>
            </a:pPr>
            <a:r>
              <a:rPr lang="en-GB" sz="2200" dirty="0" smtClean="0"/>
              <a:t>Benefits of separating monetary policy function from banking supervision:</a:t>
            </a:r>
          </a:p>
          <a:p>
            <a:pPr marL="1077913" indent="-355600">
              <a:buFontTx/>
              <a:buChar char="-"/>
            </a:pPr>
            <a:r>
              <a:rPr lang="en-GB" sz="2000" dirty="0" smtClean="0"/>
              <a:t>reduces risk of reputational damage to the monetary authority arising from inevitable bank failure (‘poisoned chalice’)</a:t>
            </a:r>
          </a:p>
          <a:p>
            <a:pPr marL="1077913" indent="-355600">
              <a:buFontTx/>
              <a:buChar char="-"/>
            </a:pPr>
            <a:r>
              <a:rPr lang="en-GB" sz="2000" dirty="0" smtClean="0"/>
              <a:t>reduces tensions arising from potential conflicts of interest (especially in respect of interest rate setting)</a:t>
            </a:r>
          </a:p>
          <a:p>
            <a:pPr marL="1077913" indent="-355600">
              <a:buFontTx/>
              <a:buChar char="-"/>
            </a:pPr>
            <a:r>
              <a:rPr lang="en-GB" sz="2000" dirty="0" smtClean="0"/>
              <a:t>allows the central bank to focus on its inflation remit</a:t>
            </a:r>
          </a:p>
          <a:p>
            <a:pPr marL="1077913" indent="-355600">
              <a:buFontTx/>
              <a:buChar char="-"/>
            </a:pPr>
            <a:r>
              <a:rPr lang="en-GB" sz="2000" dirty="0" smtClean="0"/>
              <a:t>may elicit a much-needed change in supervisory culture</a:t>
            </a:r>
          </a:p>
          <a:p>
            <a:pPr marL="1077913" indent="-355600">
              <a:buFontTx/>
              <a:buChar char="-"/>
            </a:pPr>
            <a:r>
              <a:rPr lang="en-GB" sz="2000" dirty="0" smtClean="0"/>
              <a:t>to reduce the concentration of power in the hands of unelected officials</a:t>
            </a:r>
          </a:p>
          <a:p>
            <a:pPr marL="355600" indent="0">
              <a:buNone/>
            </a:pPr>
            <a:endParaRPr lang="en-GB" sz="2400" dirty="0"/>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7</a:t>
            </a:fld>
            <a:endParaRPr lang="en-GB" dirty="0">
              <a:solidFill>
                <a:srgbClr val="330066"/>
              </a:solidFill>
            </a:endParaRPr>
          </a:p>
        </p:txBody>
      </p:sp>
    </p:spTree>
    <p:extLst>
      <p:ext uri="{BB962C8B-B14F-4D97-AF65-F5344CB8AC3E}">
        <p14:creationId xmlns:p14="http://schemas.microsoft.com/office/powerpoint/2010/main" xmlns="" val="837703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772816"/>
            <a:ext cx="7772400" cy="4267200"/>
          </a:xfrm>
        </p:spPr>
        <p:txBody>
          <a:bodyPr/>
          <a:lstStyle/>
          <a:p>
            <a:pPr marL="722313" indent="-366713">
              <a:buFont typeface="Arial" pitchFamily="34" charset="0"/>
              <a:buChar char="•"/>
            </a:pPr>
            <a:r>
              <a:rPr lang="en-GB" sz="2200" i="1" dirty="0" smtClean="0"/>
              <a:t>Potential</a:t>
            </a:r>
            <a:r>
              <a:rPr lang="en-GB" sz="2200" dirty="0" smtClean="0"/>
              <a:t> benefits to be derived from the creation of a single regulatory body:</a:t>
            </a:r>
          </a:p>
          <a:p>
            <a:pPr marL="1077913" indent="-355600">
              <a:buFontTx/>
              <a:buChar char="-"/>
            </a:pPr>
            <a:r>
              <a:rPr lang="en-GB" sz="2000" dirty="0" smtClean="0"/>
              <a:t>economies of scale and scope (e.g. due to the more efficient allocation of supervisory resources, the pooling of supervisory expertise under one roof, the elimination of supervisory overlap, the provision of a single port of call for financial conglomerates seeking authorisation, the merging of support services – such as personnel, administration and documents – and the rationalisation of computer systems);</a:t>
            </a:r>
          </a:p>
          <a:p>
            <a:pPr marL="1077913" indent="-355600">
              <a:buFontTx/>
              <a:buChar char="-"/>
            </a:pPr>
            <a:r>
              <a:rPr lang="en-GB" sz="2000" dirty="0" smtClean="0"/>
              <a:t>introduction of a harmonised approach to compensation and Ombudsman schemes;</a:t>
            </a:r>
          </a:p>
          <a:p>
            <a:pPr marL="1077913" indent="-355600">
              <a:buFontTx/>
              <a:buChar char="-"/>
            </a:pPr>
            <a:r>
              <a:rPr lang="en-GB" sz="2000" dirty="0" smtClean="0"/>
              <a:t>better able to adapt to changes in the market place (e.g. to the provision of more complex financial products and towards financial conglomeration and universal banking);</a:t>
            </a:r>
          </a:p>
          <a:p>
            <a:pPr marL="355600" indent="0">
              <a:buNone/>
            </a:pPr>
            <a:endParaRPr lang="en-GB" i="1" dirty="0" smtClean="0"/>
          </a:p>
          <a:p>
            <a:pPr>
              <a:buFont typeface="Arial" pitchFamily="34" charset="0"/>
              <a:buChar char="•"/>
            </a:pPr>
            <a:endParaRPr lang="en-GB" dirty="0" smtClean="0"/>
          </a:p>
          <a:p>
            <a:endParaRPr lang="en-GB" dirty="0"/>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8</a:t>
            </a:fld>
            <a:endParaRPr lang="en-GB" dirty="0">
              <a:solidFill>
                <a:srgbClr val="330066"/>
              </a:solidFill>
            </a:endParaRPr>
          </a:p>
        </p:txBody>
      </p:sp>
    </p:spTree>
    <p:extLst>
      <p:ext uri="{BB962C8B-B14F-4D97-AF65-F5344CB8AC3E}">
        <p14:creationId xmlns:p14="http://schemas.microsoft.com/office/powerpoint/2010/main" xmlns="" val="572090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340768"/>
            <a:ext cx="8130480" cy="4267200"/>
          </a:xfrm>
        </p:spPr>
        <p:txBody>
          <a:bodyPr/>
          <a:lstStyle/>
          <a:p>
            <a:pPr marL="1077913" indent="-355600">
              <a:buFontTx/>
              <a:buChar char="-"/>
            </a:pPr>
            <a:r>
              <a:rPr lang="en-GB" sz="2000" dirty="0" smtClean="0"/>
              <a:t>reduces problems associated with co-ordination and co-operation between regulatory agencies and facilitates regulatory co-operation;</a:t>
            </a:r>
          </a:p>
          <a:p>
            <a:pPr marL="1077913" indent="-355600">
              <a:buFontTx/>
              <a:buChar char="-"/>
            </a:pPr>
            <a:r>
              <a:rPr lang="en-GB" sz="2000" dirty="0" smtClean="0"/>
              <a:t>removes opportunities for regulatory arbitrage and reduces the possibility of regulatory ‘capture’;</a:t>
            </a:r>
          </a:p>
          <a:p>
            <a:pPr marL="1077913" indent="-355600">
              <a:buFontTx/>
              <a:buChar char="-"/>
            </a:pPr>
            <a:r>
              <a:rPr lang="en-GB" sz="2000" dirty="0" smtClean="0"/>
              <a:t>facil</a:t>
            </a:r>
            <a:r>
              <a:rPr lang="en-GB" sz="2000" dirty="0"/>
              <a:t>itates the delivery of ‘regulatory neutrality’ (because of the increased </a:t>
            </a:r>
            <a:r>
              <a:rPr lang="en-GB" sz="2000" dirty="0" smtClean="0"/>
              <a:t>consistency of treatment of regulated firms and the harmonisation of rulebooks);</a:t>
            </a:r>
          </a:p>
          <a:p>
            <a:pPr marL="1077913" indent="-355600">
              <a:buFontTx/>
              <a:buChar char="-"/>
            </a:pPr>
            <a:r>
              <a:rPr lang="en-GB" sz="2000" dirty="0" smtClean="0"/>
              <a:t>increases the transparency of regulators for consumers/investors;</a:t>
            </a:r>
          </a:p>
          <a:p>
            <a:pPr marL="1077913" indent="-355600">
              <a:buFontTx/>
              <a:buChar char="-"/>
            </a:pPr>
            <a:r>
              <a:rPr lang="en-GB" sz="2000" dirty="0" smtClean="0"/>
              <a:t>increases the accountability of regulators (e.g. for performance against statutory objectives, for the regulatory regime, for the costs of  regulation, for disciplinary policies and for regulatory failure); and</a:t>
            </a:r>
          </a:p>
          <a:p>
            <a:pPr marL="1077913" indent="-355600">
              <a:buFontTx/>
              <a:buChar char="-"/>
            </a:pPr>
            <a:r>
              <a:rPr lang="en-GB" sz="2000" dirty="0" smtClean="0"/>
              <a:t>the creation of a new supervisory culture unashamedly concerned solely with delivering cost-effective regulation and supervision in accordance with statutory objectives.</a:t>
            </a:r>
          </a:p>
          <a:p>
            <a:pPr>
              <a:buFont typeface="Arial" pitchFamily="34" charset="0"/>
              <a:buChar char="•"/>
            </a:pPr>
            <a:endParaRPr lang="en-GB" dirty="0"/>
          </a:p>
        </p:txBody>
      </p:sp>
      <p:sp>
        <p:nvSpPr>
          <p:cNvPr id="4" name="Slide Number Placeholder 3"/>
          <p:cNvSpPr>
            <a:spLocks noGrp="1"/>
          </p:cNvSpPr>
          <p:nvPr>
            <p:ph type="sldNum" sz="quarter" idx="12"/>
          </p:nvPr>
        </p:nvSpPr>
        <p:spPr/>
        <p:txBody>
          <a:bodyPr/>
          <a:lstStyle/>
          <a:p>
            <a:pPr>
              <a:defRPr/>
            </a:pPr>
            <a:fld id="{A35FB1D0-F472-48B4-97A9-94D6A21A3497}" type="slidenum">
              <a:rPr lang="en-GB" smtClean="0">
                <a:solidFill>
                  <a:srgbClr val="330066"/>
                </a:solidFill>
              </a:rPr>
              <a:pPr>
                <a:defRPr/>
              </a:pPr>
              <a:t>9</a:t>
            </a:fld>
            <a:endParaRPr lang="en-GB" dirty="0">
              <a:solidFill>
                <a:srgbClr val="330066"/>
              </a:solidFill>
            </a:endParaRPr>
          </a:p>
        </p:txBody>
      </p:sp>
    </p:spTree>
    <p:extLst>
      <p:ext uri="{BB962C8B-B14F-4D97-AF65-F5344CB8AC3E}">
        <p14:creationId xmlns:p14="http://schemas.microsoft.com/office/powerpoint/2010/main" xmlns="" val="3674576446"/>
      </p:ext>
    </p:extLst>
  </p:cSld>
  <p:clrMapOvr>
    <a:masterClrMapping/>
  </p:clrMapOvr>
</p:sld>
</file>

<file path=ppt/theme/theme1.xml><?xml version="1.0" encoding="utf-8"?>
<a:theme xmlns:a="http://schemas.openxmlformats.org/drawingml/2006/main" name="lu-design2">
  <a:themeElements>
    <a:clrScheme name="">
      <a:dk1>
        <a:srgbClr val="330066"/>
      </a:dk1>
      <a:lt1>
        <a:srgbClr val="FFFFFF"/>
      </a:lt1>
      <a:dk2>
        <a:srgbClr val="CC0066"/>
      </a:dk2>
      <a:lt2>
        <a:srgbClr val="808080"/>
      </a:lt2>
      <a:accent1>
        <a:srgbClr val="CCCCCC"/>
      </a:accent1>
      <a:accent2>
        <a:srgbClr val="333399"/>
      </a:accent2>
      <a:accent3>
        <a:srgbClr val="FFFFFF"/>
      </a:accent3>
      <a:accent4>
        <a:srgbClr val="2A0056"/>
      </a:accent4>
      <a:accent5>
        <a:srgbClr val="E2E2E2"/>
      </a:accent5>
      <a:accent6>
        <a:srgbClr val="2D2D8A"/>
      </a:accent6>
      <a:hlink>
        <a:srgbClr val="CC0066"/>
      </a:hlink>
      <a:folHlink>
        <a:srgbClr val="CC0066"/>
      </a:folHlink>
    </a:clrScheme>
    <a:fontScheme name="lu-design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954DE"/>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1"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rgbClr val="9954DE"/>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1" i="0" u="none" strike="noStrike" cap="none" normalizeH="0" baseline="0" smtClean="0">
            <a:ln>
              <a:noFill/>
            </a:ln>
            <a:solidFill>
              <a:schemeClr val="tx1"/>
            </a:solidFill>
            <a:effectLst/>
            <a:latin typeface="Times" charset="0"/>
          </a:defRPr>
        </a:defPPr>
      </a:lstStyle>
    </a:lnDef>
  </a:objectDefaults>
  <a:extraClrSchemeLst>
    <a:extraClrScheme>
      <a:clrScheme name="lu-design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u-design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u-design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u-design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u-design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u-design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u-design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u-design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u-design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u-design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u-design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u-design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Default Theme</Template>
  <TotalTime>673</TotalTime>
  <Words>2839</Words>
  <Application>Microsoft Office PowerPoint</Application>
  <PresentationFormat>On-screen Show (4:3)</PresentationFormat>
  <Paragraphs>214</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lu-design2</vt:lpstr>
      <vt:lpstr>THE NEW ARCHITECTURE FOR UK FINANCIAL REGULATION: AN ASSESSMENT</vt:lpstr>
      <vt:lpstr>INTRODUCTION</vt:lpstr>
      <vt:lpstr> HISTORICAL PERSPECTIVE  </vt:lpstr>
      <vt:lpstr>Slide 4</vt:lpstr>
      <vt:lpstr>THE NEW INSTITUTIONAL FRAMEWORK UNDER THE FSMA 2000</vt:lpstr>
      <vt:lpstr>Slide 6</vt:lpstr>
      <vt:lpstr>Slide 7</vt:lpstr>
      <vt:lpstr>Slide 8</vt:lpstr>
      <vt:lpstr>Slide 9</vt:lpstr>
      <vt:lpstr>THE NEW ARCHITECTURE</vt:lpstr>
      <vt:lpstr>Slide 11</vt:lpstr>
      <vt:lpstr>Slide 12</vt:lpstr>
      <vt:lpstr>Slide 13</vt:lpstr>
      <vt:lpstr>Slide 14</vt:lpstr>
      <vt:lpstr>Slide 15</vt:lpstr>
      <vt:lpstr>Slide 16</vt:lpstr>
      <vt:lpstr>AN ASSESSMENT</vt:lpstr>
      <vt:lpstr>Slide 18</vt:lpstr>
      <vt:lpstr>Slide 19</vt:lpstr>
      <vt:lpstr>Slide 20</vt:lpstr>
      <vt:lpstr>Slide 21</vt:lpstr>
      <vt:lpstr>Slide 22</vt:lpstr>
      <vt:lpstr>Slide 23</vt:lpstr>
      <vt:lpstr>Slide 24</vt:lpstr>
      <vt:lpstr>Slide 25</vt:lpstr>
      <vt:lpstr>Slide 26</vt:lpstr>
      <vt:lpstr>SUMMARY AND CONCLUSIONS</vt:lpstr>
      <vt:lpstr>Slide 28</vt:lpstr>
    </vt:vector>
  </TitlesOfParts>
  <Company>Loughborough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NEW ARCHITECTURE FOR UK FINANCIAL REGULATION: AN ASSESSMENT</dc:title>
  <dc:creator>Staff/Research Student</dc:creator>
  <cp:lastModifiedBy>user</cp:lastModifiedBy>
  <cp:revision>52</cp:revision>
  <dcterms:created xsi:type="dcterms:W3CDTF">2012-11-13T09:30:44Z</dcterms:created>
  <dcterms:modified xsi:type="dcterms:W3CDTF">2012-12-05T12:53:32Z</dcterms:modified>
</cp:coreProperties>
</file>